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59"/>
  </p:notesMasterIdLst>
  <p:sldIdLst>
    <p:sldId id="258" r:id="rId2"/>
    <p:sldId id="261" r:id="rId3"/>
    <p:sldId id="260" r:id="rId4"/>
    <p:sldId id="262" r:id="rId5"/>
    <p:sldId id="263" r:id="rId6"/>
    <p:sldId id="265" r:id="rId7"/>
    <p:sldId id="266" r:id="rId8"/>
    <p:sldId id="267" r:id="rId9"/>
    <p:sldId id="268" r:id="rId10"/>
    <p:sldId id="300" r:id="rId11"/>
    <p:sldId id="270" r:id="rId12"/>
    <p:sldId id="317" r:id="rId13"/>
    <p:sldId id="273" r:id="rId14"/>
    <p:sldId id="301" r:id="rId15"/>
    <p:sldId id="302" r:id="rId16"/>
    <p:sldId id="303" r:id="rId17"/>
    <p:sldId id="304" r:id="rId18"/>
    <p:sldId id="305" r:id="rId19"/>
    <p:sldId id="306" r:id="rId20"/>
    <p:sldId id="307" r:id="rId21"/>
    <p:sldId id="308" r:id="rId22"/>
    <p:sldId id="310" r:id="rId23"/>
    <p:sldId id="311" r:id="rId24"/>
    <p:sldId id="312" r:id="rId25"/>
    <p:sldId id="313" r:id="rId26"/>
    <p:sldId id="314" r:id="rId27"/>
    <p:sldId id="315" r:id="rId28"/>
    <p:sldId id="316" r:id="rId29"/>
    <p:sldId id="318"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319" r:id="rId56"/>
    <p:sldId id="320" r:id="rId57"/>
    <p:sldId id="299" r:id="rId5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B61"/>
    <a:srgbClr val="01528D"/>
    <a:srgbClr val="9B1411"/>
    <a:srgbClr val="F6412E"/>
    <a:srgbClr val="921310"/>
    <a:srgbClr val="154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5194" autoAdjust="0"/>
  </p:normalViewPr>
  <p:slideViewPr>
    <p:cSldViewPr snapToGrid="0">
      <p:cViewPr varScale="1">
        <p:scale>
          <a:sx n="97" d="100"/>
          <a:sy n="97" d="100"/>
        </p:scale>
        <p:origin x="312" y="84"/>
      </p:cViewPr>
      <p:guideLst>
        <p:guide orient="horz" pos="2183"/>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94EA50-C2EF-4A58-8D38-EC07C649CA15}" type="datetimeFigureOut">
              <a:rPr lang="de-DE" smtClean="0"/>
              <a:t>26.04.2023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7651EC-5E83-40DE-9B2E-69AFFBBFFED2}" type="slidenum">
              <a:rPr lang="de-DE" smtClean="0"/>
              <a:t>‹Nr.›</a:t>
            </a:fld>
            <a:endParaRPr lang="de-DE"/>
          </a:p>
        </p:txBody>
      </p:sp>
    </p:spTree>
    <p:extLst>
      <p:ext uri="{BB962C8B-B14F-4D97-AF65-F5344CB8AC3E}">
        <p14:creationId xmlns:p14="http://schemas.microsoft.com/office/powerpoint/2010/main" val="368184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a:t>
            </a:fld>
            <a:endParaRPr lang="de-DE"/>
          </a:p>
        </p:txBody>
      </p:sp>
    </p:spTree>
    <p:extLst>
      <p:ext uri="{BB962C8B-B14F-4D97-AF65-F5344CB8AC3E}">
        <p14:creationId xmlns:p14="http://schemas.microsoft.com/office/powerpoint/2010/main" val="176206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15</a:t>
            </a:fld>
            <a:endParaRPr lang="de-DE"/>
          </a:p>
        </p:txBody>
      </p:sp>
    </p:spTree>
    <p:extLst>
      <p:ext uri="{BB962C8B-B14F-4D97-AF65-F5344CB8AC3E}">
        <p14:creationId xmlns:p14="http://schemas.microsoft.com/office/powerpoint/2010/main" val="176418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16</a:t>
            </a:fld>
            <a:endParaRPr lang="de-DE"/>
          </a:p>
        </p:txBody>
      </p:sp>
    </p:spTree>
    <p:extLst>
      <p:ext uri="{BB962C8B-B14F-4D97-AF65-F5344CB8AC3E}">
        <p14:creationId xmlns:p14="http://schemas.microsoft.com/office/powerpoint/2010/main" val="345266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17</a:t>
            </a:fld>
            <a:endParaRPr lang="de-DE"/>
          </a:p>
        </p:txBody>
      </p:sp>
    </p:spTree>
    <p:extLst>
      <p:ext uri="{BB962C8B-B14F-4D97-AF65-F5344CB8AC3E}">
        <p14:creationId xmlns:p14="http://schemas.microsoft.com/office/powerpoint/2010/main" val="77097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18</a:t>
            </a:fld>
            <a:endParaRPr lang="de-DE"/>
          </a:p>
        </p:txBody>
      </p:sp>
    </p:spTree>
    <p:extLst>
      <p:ext uri="{BB962C8B-B14F-4D97-AF65-F5344CB8AC3E}">
        <p14:creationId xmlns:p14="http://schemas.microsoft.com/office/powerpoint/2010/main" val="1596323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19</a:t>
            </a:fld>
            <a:endParaRPr lang="de-DE"/>
          </a:p>
        </p:txBody>
      </p:sp>
    </p:spTree>
    <p:extLst>
      <p:ext uri="{BB962C8B-B14F-4D97-AF65-F5344CB8AC3E}">
        <p14:creationId xmlns:p14="http://schemas.microsoft.com/office/powerpoint/2010/main" val="247236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20</a:t>
            </a:fld>
            <a:endParaRPr lang="de-DE"/>
          </a:p>
        </p:txBody>
      </p:sp>
    </p:spTree>
    <p:extLst>
      <p:ext uri="{BB962C8B-B14F-4D97-AF65-F5344CB8AC3E}">
        <p14:creationId xmlns:p14="http://schemas.microsoft.com/office/powerpoint/2010/main" val="19902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21</a:t>
            </a:fld>
            <a:endParaRPr lang="de-DE"/>
          </a:p>
        </p:txBody>
      </p:sp>
    </p:spTree>
    <p:extLst>
      <p:ext uri="{BB962C8B-B14F-4D97-AF65-F5344CB8AC3E}">
        <p14:creationId xmlns:p14="http://schemas.microsoft.com/office/powerpoint/2010/main" val="10725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22</a:t>
            </a:fld>
            <a:endParaRPr lang="de-DE"/>
          </a:p>
        </p:txBody>
      </p:sp>
    </p:spTree>
    <p:extLst>
      <p:ext uri="{BB962C8B-B14F-4D97-AF65-F5344CB8AC3E}">
        <p14:creationId xmlns:p14="http://schemas.microsoft.com/office/powerpoint/2010/main" val="126037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23</a:t>
            </a:fld>
            <a:endParaRPr lang="de-DE"/>
          </a:p>
        </p:txBody>
      </p:sp>
    </p:spTree>
    <p:extLst>
      <p:ext uri="{BB962C8B-B14F-4D97-AF65-F5344CB8AC3E}">
        <p14:creationId xmlns:p14="http://schemas.microsoft.com/office/powerpoint/2010/main" val="248157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24</a:t>
            </a:fld>
            <a:endParaRPr lang="de-DE"/>
          </a:p>
        </p:txBody>
      </p:sp>
    </p:spTree>
    <p:extLst>
      <p:ext uri="{BB962C8B-B14F-4D97-AF65-F5344CB8AC3E}">
        <p14:creationId xmlns:p14="http://schemas.microsoft.com/office/powerpoint/2010/main" val="236117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a:t>
            </a:fld>
            <a:endParaRPr lang="de-DE"/>
          </a:p>
        </p:txBody>
      </p:sp>
    </p:spTree>
    <p:extLst>
      <p:ext uri="{BB962C8B-B14F-4D97-AF65-F5344CB8AC3E}">
        <p14:creationId xmlns:p14="http://schemas.microsoft.com/office/powerpoint/2010/main" val="263590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25</a:t>
            </a:fld>
            <a:endParaRPr lang="de-DE"/>
          </a:p>
        </p:txBody>
      </p:sp>
    </p:spTree>
    <p:extLst>
      <p:ext uri="{BB962C8B-B14F-4D97-AF65-F5344CB8AC3E}">
        <p14:creationId xmlns:p14="http://schemas.microsoft.com/office/powerpoint/2010/main" val="70099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26</a:t>
            </a:fld>
            <a:endParaRPr lang="de-DE"/>
          </a:p>
        </p:txBody>
      </p:sp>
    </p:spTree>
    <p:extLst>
      <p:ext uri="{BB962C8B-B14F-4D97-AF65-F5344CB8AC3E}">
        <p14:creationId xmlns:p14="http://schemas.microsoft.com/office/powerpoint/2010/main" val="423921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27</a:t>
            </a:fld>
            <a:endParaRPr lang="de-DE"/>
          </a:p>
        </p:txBody>
      </p:sp>
    </p:spTree>
    <p:extLst>
      <p:ext uri="{BB962C8B-B14F-4D97-AF65-F5344CB8AC3E}">
        <p14:creationId xmlns:p14="http://schemas.microsoft.com/office/powerpoint/2010/main" val="151278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28</a:t>
            </a:fld>
            <a:endParaRPr lang="de-DE"/>
          </a:p>
        </p:txBody>
      </p:sp>
    </p:spTree>
    <p:extLst>
      <p:ext uri="{BB962C8B-B14F-4D97-AF65-F5344CB8AC3E}">
        <p14:creationId xmlns:p14="http://schemas.microsoft.com/office/powerpoint/2010/main" val="80948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31</a:t>
            </a:fld>
            <a:endParaRPr lang="de-DE"/>
          </a:p>
        </p:txBody>
      </p:sp>
    </p:spTree>
    <p:extLst>
      <p:ext uri="{BB962C8B-B14F-4D97-AF65-F5344CB8AC3E}">
        <p14:creationId xmlns:p14="http://schemas.microsoft.com/office/powerpoint/2010/main" val="7151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32</a:t>
            </a:fld>
            <a:endParaRPr lang="de-DE"/>
          </a:p>
        </p:txBody>
      </p:sp>
    </p:spTree>
    <p:extLst>
      <p:ext uri="{BB962C8B-B14F-4D97-AF65-F5344CB8AC3E}">
        <p14:creationId xmlns:p14="http://schemas.microsoft.com/office/powerpoint/2010/main" val="422155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33</a:t>
            </a:fld>
            <a:endParaRPr lang="de-DE"/>
          </a:p>
        </p:txBody>
      </p:sp>
    </p:spTree>
    <p:extLst>
      <p:ext uri="{BB962C8B-B14F-4D97-AF65-F5344CB8AC3E}">
        <p14:creationId xmlns:p14="http://schemas.microsoft.com/office/powerpoint/2010/main" val="3286384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34</a:t>
            </a:fld>
            <a:endParaRPr lang="de-DE"/>
          </a:p>
        </p:txBody>
      </p:sp>
    </p:spTree>
    <p:extLst>
      <p:ext uri="{BB962C8B-B14F-4D97-AF65-F5344CB8AC3E}">
        <p14:creationId xmlns:p14="http://schemas.microsoft.com/office/powerpoint/2010/main" val="78966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35</a:t>
            </a:fld>
            <a:endParaRPr lang="de-DE"/>
          </a:p>
        </p:txBody>
      </p:sp>
    </p:spTree>
    <p:extLst>
      <p:ext uri="{BB962C8B-B14F-4D97-AF65-F5344CB8AC3E}">
        <p14:creationId xmlns:p14="http://schemas.microsoft.com/office/powerpoint/2010/main" val="2626865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36</a:t>
            </a:fld>
            <a:endParaRPr lang="de-DE"/>
          </a:p>
        </p:txBody>
      </p:sp>
    </p:spTree>
    <p:extLst>
      <p:ext uri="{BB962C8B-B14F-4D97-AF65-F5344CB8AC3E}">
        <p14:creationId xmlns:p14="http://schemas.microsoft.com/office/powerpoint/2010/main" val="68336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a:t>
            </a:fld>
            <a:endParaRPr lang="de-DE"/>
          </a:p>
        </p:txBody>
      </p:sp>
    </p:spTree>
    <p:extLst>
      <p:ext uri="{BB962C8B-B14F-4D97-AF65-F5344CB8AC3E}">
        <p14:creationId xmlns:p14="http://schemas.microsoft.com/office/powerpoint/2010/main" val="79213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37</a:t>
            </a:fld>
            <a:endParaRPr lang="de-DE"/>
          </a:p>
        </p:txBody>
      </p:sp>
    </p:spTree>
    <p:extLst>
      <p:ext uri="{BB962C8B-B14F-4D97-AF65-F5344CB8AC3E}">
        <p14:creationId xmlns:p14="http://schemas.microsoft.com/office/powerpoint/2010/main" val="1330003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38</a:t>
            </a:fld>
            <a:endParaRPr lang="de-DE"/>
          </a:p>
        </p:txBody>
      </p:sp>
    </p:spTree>
    <p:extLst>
      <p:ext uri="{BB962C8B-B14F-4D97-AF65-F5344CB8AC3E}">
        <p14:creationId xmlns:p14="http://schemas.microsoft.com/office/powerpoint/2010/main" val="256835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39</a:t>
            </a:fld>
            <a:endParaRPr lang="de-DE"/>
          </a:p>
        </p:txBody>
      </p:sp>
    </p:spTree>
    <p:extLst>
      <p:ext uri="{BB962C8B-B14F-4D97-AF65-F5344CB8AC3E}">
        <p14:creationId xmlns:p14="http://schemas.microsoft.com/office/powerpoint/2010/main" val="373001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40</a:t>
            </a:fld>
            <a:endParaRPr lang="de-DE"/>
          </a:p>
        </p:txBody>
      </p:sp>
    </p:spTree>
    <p:extLst>
      <p:ext uri="{BB962C8B-B14F-4D97-AF65-F5344CB8AC3E}">
        <p14:creationId xmlns:p14="http://schemas.microsoft.com/office/powerpoint/2010/main" val="93820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41</a:t>
            </a:fld>
            <a:endParaRPr lang="de-DE"/>
          </a:p>
        </p:txBody>
      </p:sp>
    </p:spTree>
    <p:extLst>
      <p:ext uri="{BB962C8B-B14F-4D97-AF65-F5344CB8AC3E}">
        <p14:creationId xmlns:p14="http://schemas.microsoft.com/office/powerpoint/2010/main" val="132367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42</a:t>
            </a:fld>
            <a:endParaRPr lang="de-DE"/>
          </a:p>
        </p:txBody>
      </p:sp>
    </p:spTree>
    <p:extLst>
      <p:ext uri="{BB962C8B-B14F-4D97-AF65-F5344CB8AC3E}">
        <p14:creationId xmlns:p14="http://schemas.microsoft.com/office/powerpoint/2010/main" val="3194699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43</a:t>
            </a:fld>
            <a:endParaRPr lang="de-DE"/>
          </a:p>
        </p:txBody>
      </p:sp>
    </p:spTree>
    <p:extLst>
      <p:ext uri="{BB962C8B-B14F-4D97-AF65-F5344CB8AC3E}">
        <p14:creationId xmlns:p14="http://schemas.microsoft.com/office/powerpoint/2010/main" val="3567353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44</a:t>
            </a:fld>
            <a:endParaRPr lang="de-DE"/>
          </a:p>
        </p:txBody>
      </p:sp>
    </p:spTree>
    <p:extLst>
      <p:ext uri="{BB962C8B-B14F-4D97-AF65-F5344CB8AC3E}">
        <p14:creationId xmlns:p14="http://schemas.microsoft.com/office/powerpoint/2010/main" val="2035355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45</a:t>
            </a:fld>
            <a:endParaRPr lang="de-DE"/>
          </a:p>
        </p:txBody>
      </p:sp>
    </p:spTree>
    <p:extLst>
      <p:ext uri="{BB962C8B-B14F-4D97-AF65-F5344CB8AC3E}">
        <p14:creationId xmlns:p14="http://schemas.microsoft.com/office/powerpoint/2010/main" val="4202432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46</a:t>
            </a:fld>
            <a:endParaRPr lang="de-DE"/>
          </a:p>
        </p:txBody>
      </p:sp>
    </p:spTree>
    <p:extLst>
      <p:ext uri="{BB962C8B-B14F-4D97-AF65-F5344CB8AC3E}">
        <p14:creationId xmlns:p14="http://schemas.microsoft.com/office/powerpoint/2010/main" val="410633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6</a:t>
            </a:fld>
            <a:endParaRPr lang="de-DE"/>
          </a:p>
        </p:txBody>
      </p:sp>
    </p:spTree>
    <p:extLst>
      <p:ext uri="{BB962C8B-B14F-4D97-AF65-F5344CB8AC3E}">
        <p14:creationId xmlns:p14="http://schemas.microsoft.com/office/powerpoint/2010/main" val="4130259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47</a:t>
            </a:fld>
            <a:endParaRPr lang="de-DE"/>
          </a:p>
        </p:txBody>
      </p:sp>
    </p:spTree>
    <p:extLst>
      <p:ext uri="{BB962C8B-B14F-4D97-AF65-F5344CB8AC3E}">
        <p14:creationId xmlns:p14="http://schemas.microsoft.com/office/powerpoint/2010/main" val="2700747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48</a:t>
            </a:fld>
            <a:endParaRPr lang="de-DE"/>
          </a:p>
        </p:txBody>
      </p:sp>
    </p:spTree>
    <p:extLst>
      <p:ext uri="{BB962C8B-B14F-4D97-AF65-F5344CB8AC3E}">
        <p14:creationId xmlns:p14="http://schemas.microsoft.com/office/powerpoint/2010/main" val="1851290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49</a:t>
            </a:fld>
            <a:endParaRPr lang="de-DE"/>
          </a:p>
        </p:txBody>
      </p:sp>
    </p:spTree>
    <p:extLst>
      <p:ext uri="{BB962C8B-B14F-4D97-AF65-F5344CB8AC3E}">
        <p14:creationId xmlns:p14="http://schemas.microsoft.com/office/powerpoint/2010/main" val="3968079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50</a:t>
            </a:fld>
            <a:endParaRPr lang="de-DE"/>
          </a:p>
        </p:txBody>
      </p:sp>
    </p:spTree>
    <p:extLst>
      <p:ext uri="{BB962C8B-B14F-4D97-AF65-F5344CB8AC3E}">
        <p14:creationId xmlns:p14="http://schemas.microsoft.com/office/powerpoint/2010/main" val="556503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51</a:t>
            </a:fld>
            <a:endParaRPr lang="de-DE"/>
          </a:p>
        </p:txBody>
      </p:sp>
    </p:spTree>
    <p:extLst>
      <p:ext uri="{BB962C8B-B14F-4D97-AF65-F5344CB8AC3E}">
        <p14:creationId xmlns:p14="http://schemas.microsoft.com/office/powerpoint/2010/main" val="1366547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52</a:t>
            </a:fld>
            <a:endParaRPr lang="de-DE"/>
          </a:p>
        </p:txBody>
      </p:sp>
    </p:spTree>
    <p:extLst>
      <p:ext uri="{BB962C8B-B14F-4D97-AF65-F5344CB8AC3E}">
        <p14:creationId xmlns:p14="http://schemas.microsoft.com/office/powerpoint/2010/main" val="3287911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53</a:t>
            </a:fld>
            <a:endParaRPr lang="de-DE"/>
          </a:p>
        </p:txBody>
      </p:sp>
    </p:spTree>
    <p:extLst>
      <p:ext uri="{BB962C8B-B14F-4D97-AF65-F5344CB8AC3E}">
        <p14:creationId xmlns:p14="http://schemas.microsoft.com/office/powerpoint/2010/main" val="3084201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54</a:t>
            </a:fld>
            <a:endParaRPr lang="de-DE"/>
          </a:p>
        </p:txBody>
      </p:sp>
    </p:spTree>
    <p:extLst>
      <p:ext uri="{BB962C8B-B14F-4D97-AF65-F5344CB8AC3E}">
        <p14:creationId xmlns:p14="http://schemas.microsoft.com/office/powerpoint/2010/main" val="41663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56</a:t>
            </a:fld>
            <a:endParaRPr lang="de-DE"/>
          </a:p>
        </p:txBody>
      </p:sp>
    </p:spTree>
    <p:extLst>
      <p:ext uri="{BB962C8B-B14F-4D97-AF65-F5344CB8AC3E}">
        <p14:creationId xmlns:p14="http://schemas.microsoft.com/office/powerpoint/2010/main" val="3310632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57</a:t>
            </a:fld>
            <a:endParaRPr lang="de-DE"/>
          </a:p>
        </p:txBody>
      </p:sp>
    </p:spTree>
    <p:extLst>
      <p:ext uri="{BB962C8B-B14F-4D97-AF65-F5344CB8AC3E}">
        <p14:creationId xmlns:p14="http://schemas.microsoft.com/office/powerpoint/2010/main" val="158741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7</a:t>
            </a:fld>
            <a:endParaRPr lang="de-DE"/>
          </a:p>
        </p:txBody>
      </p:sp>
    </p:spTree>
    <p:extLst>
      <p:ext uri="{BB962C8B-B14F-4D97-AF65-F5344CB8AC3E}">
        <p14:creationId xmlns:p14="http://schemas.microsoft.com/office/powerpoint/2010/main" val="278587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8</a:t>
            </a:fld>
            <a:endParaRPr lang="de-DE"/>
          </a:p>
        </p:txBody>
      </p:sp>
    </p:spTree>
    <p:extLst>
      <p:ext uri="{BB962C8B-B14F-4D97-AF65-F5344CB8AC3E}">
        <p14:creationId xmlns:p14="http://schemas.microsoft.com/office/powerpoint/2010/main" val="67368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9</a:t>
            </a:fld>
            <a:endParaRPr lang="de-DE"/>
          </a:p>
        </p:txBody>
      </p:sp>
    </p:spTree>
    <p:extLst>
      <p:ext uri="{BB962C8B-B14F-4D97-AF65-F5344CB8AC3E}">
        <p14:creationId xmlns:p14="http://schemas.microsoft.com/office/powerpoint/2010/main" val="187819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11</a:t>
            </a:fld>
            <a:endParaRPr lang="de-DE"/>
          </a:p>
        </p:txBody>
      </p:sp>
    </p:spTree>
    <p:extLst>
      <p:ext uri="{BB962C8B-B14F-4D97-AF65-F5344CB8AC3E}">
        <p14:creationId xmlns:p14="http://schemas.microsoft.com/office/powerpoint/2010/main" val="42742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A7651EC-5E83-40DE-9B2E-69AFFBBFFED2}" type="slidenum">
              <a:rPr lang="de-DE" smtClean="0"/>
              <a:t>14</a:t>
            </a:fld>
            <a:endParaRPr lang="de-DE"/>
          </a:p>
        </p:txBody>
      </p:sp>
    </p:spTree>
    <p:extLst>
      <p:ext uri="{BB962C8B-B14F-4D97-AF65-F5344CB8AC3E}">
        <p14:creationId xmlns:p14="http://schemas.microsoft.com/office/powerpoint/2010/main" val="2509669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4AD48ED-E299-4592-961D-7EE900F15DAD}"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FB24A9BB-2273-499D-A8F6-2D5A61B9C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2AE1F31-3688-4233-B6C5-8EF91C31C6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16231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A3DDC7D8-5F2A-4301-9094-8825EA98246B}" type="datetime1">
              <a:rPr lang="de-DE" smtClean="0"/>
              <a:t>26.04.2023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47BF7970-626C-4306-B118-DF0AA5E87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49152EBD-B1F2-4AC3-82D0-05A143B3A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164416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72E4911B-8282-43A5-9A9C-78AA691CB7C1}"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462A1D34-0CEC-4F01-B571-401E017B7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338CF990-84A7-42EA-ACBB-7CDA7256B2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317891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7F971977-7E00-4BBE-98A4-2B22BDE66658}"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13" name="Grafik 12">
            <a:extLst>
              <a:ext uri="{FF2B5EF4-FFF2-40B4-BE49-F238E27FC236}">
                <a16:creationId xmlns:a16="http://schemas.microsoft.com/office/drawing/2014/main" id="{70D404FA-CFFD-4D9F-BBBA-C5BAEFC6B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17CDF384-F135-499A-BE83-157415D9C5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414883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7EB8199-BFDE-44A1-B2C6-5DC31A997AFC}"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93B06A6B-5DB0-4B24-970A-318CBEA82A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1CBF6F5E-F9D9-4832-BF64-F32B5755EC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199269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6A81A7-5FD0-4188-A371-5E48B5446F4F}" type="datetime1">
              <a:rPr lang="de-DE" smtClean="0"/>
              <a:t>26.04.2023</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15" name="Grafik 14">
            <a:extLst>
              <a:ext uri="{FF2B5EF4-FFF2-40B4-BE49-F238E27FC236}">
                <a16:creationId xmlns:a16="http://schemas.microsoft.com/office/drawing/2014/main" id="{61695BC4-D3F0-44C3-B5CB-3B3A45661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0515E985-113E-411D-A85B-53A77ED3D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54831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1ED341-A9DD-4C27-B936-D8DEA0CEE9F1}" type="datetime1">
              <a:rPr lang="de-DE" smtClean="0"/>
              <a:t>26.04.2023</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17" name="Grafik 16">
            <a:extLst>
              <a:ext uri="{FF2B5EF4-FFF2-40B4-BE49-F238E27FC236}">
                <a16:creationId xmlns:a16="http://schemas.microsoft.com/office/drawing/2014/main" id="{9D2F7E73-0659-466B-A585-9D583970D1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30ACC37E-4165-4B05-87C8-18E4FC9000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80314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ECB1347-130B-4082-AB1B-8BF3F5EC5919}"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B0A9D516-1347-4643-9253-6C26EB284A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B2C30413-8091-424E-B4DA-B174784953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266980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9715E55-9143-4A35-B00A-1289604750BC}"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78C42438-A8C5-4D75-9B56-4BE4C3C95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A3F4E32C-B38D-4803-B20D-E251ED5792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3515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622F4E91-3659-4F49-9CAA-4424D5214318}"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5E61595B-50EA-46DA-A0B7-C19A3377B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8CA54ED0-CEED-4F99-9662-8BB97BC9AC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3389410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C91B955-FA34-4025-9393-5118B18C817D}" type="datetime1">
              <a:rPr lang="de-DE" smtClean="0"/>
              <a:t>26.04.2023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3B3E6B4-B188-471B-92A6-AA96B506CB01}" type="slidenum">
              <a:rPr lang="de-DE" smtClean="0"/>
              <a:t>‹Nr.›</a:t>
            </a:fld>
            <a:endParaRPr lang="de-DE"/>
          </a:p>
        </p:txBody>
      </p:sp>
      <p:pic>
        <p:nvPicPr>
          <p:cNvPr id="7" name="Grafik 6">
            <a:extLst>
              <a:ext uri="{FF2B5EF4-FFF2-40B4-BE49-F238E27FC236}">
                <a16:creationId xmlns:a16="http://schemas.microsoft.com/office/drawing/2014/main" id="{3C5CA23F-5C89-4336-8FED-C8B6109C2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E31D527A-E80E-4456-90BE-FDB37D6F4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3677408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12AE3B7-8CE8-42E2-A363-BBDB4991399B}" type="datetime1">
              <a:rPr lang="de-DE" smtClean="0"/>
              <a:t>26.04.2023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1FCC5723-7920-4C92-9896-15B8A4E76B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6FE83BB3-51DA-4919-BBF4-5AA13D67A9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254178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376308E-11D2-47A6-B7B7-394FDD475840}" type="datetime1">
              <a:rPr lang="de-DE" smtClean="0"/>
              <a:t>26.04.2023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3B3E6B4-B188-471B-92A6-AA96B506CB01}" type="slidenum">
              <a:rPr lang="de-DE" smtClean="0"/>
              <a:t>‹Nr.›</a:t>
            </a:fld>
            <a:endParaRPr lang="de-DE"/>
          </a:p>
        </p:txBody>
      </p:sp>
      <p:pic>
        <p:nvPicPr>
          <p:cNvPr id="10" name="Grafik 9">
            <a:extLst>
              <a:ext uri="{FF2B5EF4-FFF2-40B4-BE49-F238E27FC236}">
                <a16:creationId xmlns:a16="http://schemas.microsoft.com/office/drawing/2014/main" id="{FB510682-D2D1-4D76-873D-B8AB8A569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8DE20919-474D-48BC-A82B-1F01D77F98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391904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89F82B0A-1A25-4434-A393-7A4571F3995D}" type="datetime1">
              <a:rPr lang="de-DE" smtClean="0"/>
              <a:t>26.04.2023</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03F86FD3-CF84-4C60-A89B-BC3B0A23F7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0474E92B-A0AB-4583-A6AD-BF1051D40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42319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A06DA5-1A85-48A2-82D0-8076D0E6FD1E}" type="datetime1">
              <a:rPr lang="de-DE" smtClean="0"/>
              <a:t>26.04.2023</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1C8E1825-915C-4CBE-B02B-56A19CED3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8BF5A353-F004-48F8-8A97-65AB8C74A1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209179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F4856B00-BFF6-4372-B7D8-0170AC2C23AB}" type="datetime1">
              <a:rPr lang="de-DE" smtClean="0"/>
              <a:t>26.04.2023</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7525A0D0-DBA7-4397-A8DC-DB17FC645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C040F79D-0C7E-44B5-816D-E4E3E66392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91861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5894791B-5041-492C-909D-FB32B0FDE5A3}" type="datetime1">
              <a:rPr lang="de-DE" smtClean="0"/>
              <a:t>26.04.2023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3B3E6B4-B188-471B-92A6-AA96B506CB01}" type="slidenum">
              <a:rPr lang="de-DE" smtClean="0"/>
              <a:t>‹Nr.›</a:t>
            </a:fld>
            <a:endParaRPr lang="de-DE"/>
          </a:p>
        </p:txBody>
      </p:sp>
      <p:pic>
        <p:nvPicPr>
          <p:cNvPr id="8" name="Grafik 7">
            <a:extLst>
              <a:ext uri="{FF2B5EF4-FFF2-40B4-BE49-F238E27FC236}">
                <a16:creationId xmlns:a16="http://schemas.microsoft.com/office/drawing/2014/main" id="{D67F596A-3BC0-422F-B78B-9765ED6F7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5442CAC-4C6C-40A8-BAFF-F20648F700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Tree>
    <p:extLst>
      <p:ext uri="{BB962C8B-B14F-4D97-AF65-F5344CB8AC3E}">
        <p14:creationId xmlns:p14="http://schemas.microsoft.com/office/powerpoint/2010/main" val="421267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1528D"/>
            </a:gs>
            <a:gs pos="94000">
              <a:srgbClr val="153B6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C4B375-18A8-433C-8D1D-B42A850C8AB6}" type="datetime1">
              <a:rPr lang="de-DE" smtClean="0"/>
              <a:t>26.04.2023</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B3E6B4-B188-471B-92A6-AA96B506CB01}" type="slidenum">
              <a:rPr lang="de-DE" smtClean="0"/>
              <a:t>‹Nr.›</a:t>
            </a:fld>
            <a:endParaRPr lang="de-DE"/>
          </a:p>
        </p:txBody>
      </p:sp>
    </p:spTree>
    <p:extLst>
      <p:ext uri="{BB962C8B-B14F-4D97-AF65-F5344CB8AC3E}">
        <p14:creationId xmlns:p14="http://schemas.microsoft.com/office/powerpoint/2010/main" val="4167537139"/>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bsatzwirtschaft.de/chiasamen-saft-kampagne-von-true-fruits-bei-samenstau-schuetteln-2132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etzt.de/politik/true-fruits-zwischen-genialitaet-und-geschmacklosigkeit"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57.xml.rels><?xml version="1.0" encoding="UTF-8" standalone="yes"?>
<Relationships xmlns="http://schemas.openxmlformats.org/package/2006/relationships"><Relationship Id="rId3" Type="http://schemas.openxmlformats.org/officeDocument/2006/relationships/hyperlink" Target="mailto:jurist@dssv.d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F67B6EB-8913-447C-A6BF-0C9B25F97F31}"/>
              </a:ext>
            </a:extLst>
          </p:cNvPr>
          <p:cNvSpPr>
            <a:spLocks noGrp="1"/>
          </p:cNvSpPr>
          <p:nvPr>
            <p:ph type="sldNum" sz="quarter" idx="12"/>
          </p:nvPr>
        </p:nvSpPr>
        <p:spPr/>
        <p:txBody>
          <a:bodyPr/>
          <a:lstStyle/>
          <a:p>
            <a:fld id="{63B3E6B4-B188-471B-92A6-AA96B506CB01}" type="slidenum">
              <a:rPr lang="de-DE" smtClean="0"/>
              <a:t>1</a:t>
            </a:fld>
            <a:endParaRPr lang="de-DE"/>
          </a:p>
        </p:txBody>
      </p:sp>
      <p:pic>
        <p:nvPicPr>
          <p:cNvPr id="6" name="Grafik 5">
            <a:extLst>
              <a:ext uri="{FF2B5EF4-FFF2-40B4-BE49-F238E27FC236}">
                <a16:creationId xmlns:a16="http://schemas.microsoft.com/office/drawing/2014/main" id="{1E9D371D-17E0-4241-90E2-D9B966B84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142024"/>
            <a:ext cx="1470878" cy="444357"/>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D5A667AA-4E77-4D14-8FCD-99B6602D2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084" y="110224"/>
            <a:ext cx="3327181" cy="462510"/>
          </a:xfrm>
          <a:prstGeom prst="rect">
            <a:avLst/>
          </a:prstGeom>
        </p:spPr>
      </p:pic>
      <p:sp>
        <p:nvSpPr>
          <p:cNvPr id="14" name="Textfeld 13">
            <a:extLst>
              <a:ext uri="{FF2B5EF4-FFF2-40B4-BE49-F238E27FC236}">
                <a16:creationId xmlns:a16="http://schemas.microsoft.com/office/drawing/2014/main" id="{8633F97B-854E-402C-BCCF-3103B41AA24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
        <p:nvSpPr>
          <p:cNvPr id="9" name="Textfeld 8">
            <a:extLst>
              <a:ext uri="{FF2B5EF4-FFF2-40B4-BE49-F238E27FC236}">
                <a16:creationId xmlns:a16="http://schemas.microsoft.com/office/drawing/2014/main" id="{025A94FE-632D-F224-8E70-314B08962EBE}"/>
              </a:ext>
            </a:extLst>
          </p:cNvPr>
          <p:cNvSpPr txBox="1"/>
          <p:nvPr/>
        </p:nvSpPr>
        <p:spPr>
          <a:xfrm>
            <a:off x="2688265" y="1757353"/>
            <a:ext cx="6815470" cy="3416320"/>
          </a:xfrm>
          <a:prstGeom prst="rect">
            <a:avLst/>
          </a:prstGeom>
          <a:noFill/>
        </p:spPr>
        <p:txBody>
          <a:bodyPr wrap="square" rtlCol="0">
            <a:spAutoFit/>
          </a:bodyPr>
          <a:lstStyle/>
          <a:p>
            <a:pPr algn="ctr"/>
            <a:r>
              <a:rPr lang="de-DE" sz="7200" b="1" dirty="0">
                <a:latin typeface="Roboto Slab" pitchFamily="2" charset="0"/>
                <a:ea typeface="Roboto Slab" pitchFamily="2" charset="0"/>
              </a:rPr>
              <a:t>RECHT</a:t>
            </a:r>
          </a:p>
          <a:p>
            <a:pPr algn="ctr"/>
            <a:r>
              <a:rPr lang="de-DE" sz="7200" b="1" dirty="0">
                <a:latin typeface="Roboto Slab" pitchFamily="2" charset="0"/>
                <a:ea typeface="Roboto Slab" pitchFamily="2" charset="0"/>
              </a:rPr>
              <a:t>einfach</a:t>
            </a:r>
          </a:p>
          <a:p>
            <a:pPr algn="ctr"/>
            <a:r>
              <a:rPr lang="de-DE" sz="7200" b="1" dirty="0">
                <a:latin typeface="Roboto Slab" pitchFamily="2" charset="0"/>
                <a:ea typeface="Roboto Slab" pitchFamily="2" charset="0"/>
              </a:rPr>
              <a:t>erklärt</a:t>
            </a:r>
          </a:p>
        </p:txBody>
      </p:sp>
      <p:sp>
        <p:nvSpPr>
          <p:cNvPr id="10" name="Textfeld 9">
            <a:extLst>
              <a:ext uri="{FF2B5EF4-FFF2-40B4-BE49-F238E27FC236}">
                <a16:creationId xmlns:a16="http://schemas.microsoft.com/office/drawing/2014/main" id="{EB3F82B1-BBAD-8370-0E26-CD7AD8A5681B}"/>
              </a:ext>
            </a:extLst>
          </p:cNvPr>
          <p:cNvSpPr txBox="1"/>
          <p:nvPr/>
        </p:nvSpPr>
        <p:spPr>
          <a:xfrm>
            <a:off x="2113664" y="5434962"/>
            <a:ext cx="7964672" cy="892552"/>
          </a:xfrm>
          <a:prstGeom prst="rect">
            <a:avLst/>
          </a:prstGeom>
          <a:noFill/>
        </p:spPr>
        <p:txBody>
          <a:bodyPr wrap="square" rtlCol="0">
            <a:spAutoFit/>
          </a:bodyPr>
          <a:lstStyle/>
          <a:p>
            <a:pPr algn="ctr"/>
            <a:r>
              <a:rPr lang="de-DE" b="1" dirty="0">
                <a:latin typeface="Roboto Mono" pitchFamily="2" charset="0"/>
                <a:ea typeface="Roboto Mono" pitchFamily="2" charset="0"/>
              </a:rPr>
              <a:t>Wettbewerbs-, Vertrags- und Arbeitsrecht</a:t>
            </a:r>
          </a:p>
          <a:p>
            <a:pPr algn="ctr"/>
            <a:endParaRPr lang="de-DE" b="1" dirty="0">
              <a:latin typeface="Roboto Mono" pitchFamily="2" charset="0"/>
              <a:ea typeface="Roboto Mono" pitchFamily="2" charset="0"/>
            </a:endParaRPr>
          </a:p>
          <a:p>
            <a:pPr algn="ctr"/>
            <a:r>
              <a:rPr lang="de-DE" sz="1600" b="1" dirty="0">
                <a:latin typeface="Roboto Mono" pitchFamily="2" charset="0"/>
                <a:ea typeface="Roboto Mono" pitchFamily="2" charset="0"/>
              </a:rPr>
              <a:t>Referentinnen: Gülizar Cihan, Andrea Elbl, Iris Borrmann</a:t>
            </a:r>
          </a:p>
        </p:txBody>
      </p:sp>
      <p:sp>
        <p:nvSpPr>
          <p:cNvPr id="12" name="Textfeld 11">
            <a:extLst>
              <a:ext uri="{FF2B5EF4-FFF2-40B4-BE49-F238E27FC236}">
                <a16:creationId xmlns:a16="http://schemas.microsoft.com/office/drawing/2014/main" id="{1BC5D747-3097-25E6-EC0F-400397247333}"/>
              </a:ext>
            </a:extLst>
          </p:cNvPr>
          <p:cNvSpPr txBox="1"/>
          <p:nvPr/>
        </p:nvSpPr>
        <p:spPr>
          <a:xfrm>
            <a:off x="3103821" y="1063416"/>
            <a:ext cx="5984358" cy="400110"/>
          </a:xfrm>
          <a:prstGeom prst="rect">
            <a:avLst/>
          </a:prstGeom>
          <a:noFill/>
        </p:spPr>
        <p:txBody>
          <a:bodyPr wrap="square" rtlCol="0">
            <a:spAutoFit/>
          </a:bodyPr>
          <a:lstStyle/>
          <a:p>
            <a:pPr algn="ctr"/>
            <a:r>
              <a:rPr lang="de-DE" sz="2000" b="1" dirty="0">
                <a:latin typeface="Roboto Mono" pitchFamily="2" charset="0"/>
                <a:ea typeface="Roboto Mono" pitchFamily="2" charset="0"/>
              </a:rPr>
              <a:t>O N L I N E – S E M I N A R</a:t>
            </a:r>
          </a:p>
        </p:txBody>
      </p:sp>
    </p:spTree>
    <p:extLst>
      <p:ext uri="{BB962C8B-B14F-4D97-AF65-F5344CB8AC3E}">
        <p14:creationId xmlns:p14="http://schemas.microsoft.com/office/powerpoint/2010/main" val="35457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BC8F0-6CEC-332B-E6DB-C2C91FB1D9E8}"/>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9AC53170-2DDA-A6C2-20BF-4E64F34991FE}"/>
              </a:ext>
            </a:extLst>
          </p:cNvPr>
          <p:cNvSpPr>
            <a:spLocks noGrp="1"/>
          </p:cNvSpPr>
          <p:nvPr>
            <p:ph type="sldNum" sz="quarter" idx="12"/>
          </p:nvPr>
        </p:nvSpPr>
        <p:spPr/>
        <p:txBody>
          <a:bodyPr/>
          <a:lstStyle/>
          <a:p>
            <a:fld id="{63B3E6B4-B188-471B-92A6-AA96B506CB01}" type="slidenum">
              <a:rPr lang="de-DE" smtClean="0"/>
              <a:t>10</a:t>
            </a:fld>
            <a:endParaRPr lang="de-DE"/>
          </a:p>
        </p:txBody>
      </p:sp>
      <p:sp>
        <p:nvSpPr>
          <p:cNvPr id="5" name="Textfeld 4">
            <a:extLst>
              <a:ext uri="{FF2B5EF4-FFF2-40B4-BE49-F238E27FC236}">
                <a16:creationId xmlns:a16="http://schemas.microsoft.com/office/drawing/2014/main" id="{CA1F35DC-B460-513B-03F1-149211FED2C4}"/>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pic>
        <p:nvPicPr>
          <p:cNvPr id="9" name="Inhaltsplatzhalter 8">
            <a:extLst>
              <a:ext uri="{FF2B5EF4-FFF2-40B4-BE49-F238E27FC236}">
                <a16:creationId xmlns:a16="http://schemas.microsoft.com/office/drawing/2014/main" id="{7A445FB6-23FF-116B-BED1-774DBBAC9F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0867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STREICHPREISE</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Hohes Irreführungspotenzial durch Abbildung des „alten“ Preises, Streichung und Nennung des neuen, günstigeren Preises</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KEIN Verstoß gegen § 5 Abs. 1 und Abs. 2 Nr. 2 UWG, § 11 Abs. 1 Preisangabenverordnung, wenn:</a:t>
            </a:r>
          </a:p>
          <a:p>
            <a:pPr lvl="1"/>
            <a:r>
              <a:rPr lang="de-DE" dirty="0">
                <a:latin typeface="Roboto Medium" panose="02000000000000000000" pitchFamily="2" charset="0"/>
                <a:ea typeface="Roboto Medium" panose="02000000000000000000" pitchFamily="2" charset="0"/>
              </a:rPr>
              <a:t>der durchgestrichene </a:t>
            </a:r>
            <a:r>
              <a:rPr lang="de-DE" dirty="0" err="1">
                <a:latin typeface="Roboto Medium" panose="02000000000000000000" pitchFamily="2" charset="0"/>
                <a:ea typeface="Roboto Medium" panose="02000000000000000000" pitchFamily="2" charset="0"/>
              </a:rPr>
              <a:t>Altpreis</a:t>
            </a:r>
            <a:r>
              <a:rPr lang="de-DE" dirty="0">
                <a:latin typeface="Roboto Medium" panose="02000000000000000000" pitchFamily="2" charset="0"/>
                <a:ea typeface="Roboto Medium" panose="02000000000000000000" pitchFamily="2" charset="0"/>
              </a:rPr>
              <a:t>  der niedrigste Preis ist, der innerhalb der letzten 30 Tage vor der Preisermäßigung angewendet wurde</a:t>
            </a:r>
          </a:p>
          <a:p>
            <a:pPr marL="457200" lvl="1" indent="0">
              <a:buNone/>
            </a:pPr>
            <a:r>
              <a:rPr lang="de-DE" dirty="0">
                <a:latin typeface="Roboto Medium" panose="02000000000000000000" pitchFamily="2" charset="0"/>
                <a:ea typeface="Roboto Medium" panose="02000000000000000000" pitchFamily="2" charset="0"/>
              </a:rPr>
              <a:t>UND:</a:t>
            </a:r>
          </a:p>
          <a:p>
            <a:pPr lvl="1"/>
            <a:r>
              <a:rPr lang="de-DE" dirty="0">
                <a:latin typeface="Roboto Medium" panose="02000000000000000000" pitchFamily="2" charset="0"/>
                <a:ea typeface="Roboto Medium" panose="02000000000000000000" pitchFamily="2" charset="0"/>
              </a:rPr>
              <a:t>nur unter deutlicher Nennung der Bezugsgröße des Preises geworben wird (z.B. monatlicher Beitrag)</a:t>
            </a: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11</a:t>
            </a:fld>
            <a:endParaRPr lang="de-DE"/>
          </a:p>
        </p:txBody>
      </p:sp>
      <p:sp>
        <p:nvSpPr>
          <p:cNvPr id="5" name="Textfeld 4">
            <a:extLst>
              <a:ext uri="{FF2B5EF4-FFF2-40B4-BE49-F238E27FC236}">
                <a16:creationId xmlns:a16="http://schemas.microsoft.com/office/drawing/2014/main" id="{FC3C2CDB-EAAD-1E2D-400F-9F874FD1291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8443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4BC93-2521-FD99-2740-0ACC8251B133}"/>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20ABE20D-8C54-76F8-DB0D-6D358FAA806F}"/>
              </a:ext>
            </a:extLst>
          </p:cNvPr>
          <p:cNvSpPr>
            <a:spLocks noGrp="1"/>
          </p:cNvSpPr>
          <p:nvPr>
            <p:ph type="sldNum" sz="quarter" idx="12"/>
          </p:nvPr>
        </p:nvSpPr>
        <p:spPr/>
        <p:txBody>
          <a:bodyPr/>
          <a:lstStyle/>
          <a:p>
            <a:fld id="{63B3E6B4-B188-471B-92A6-AA96B506CB01}" type="slidenum">
              <a:rPr lang="de-DE" smtClean="0"/>
              <a:t>12</a:t>
            </a:fld>
            <a:endParaRPr lang="de-DE"/>
          </a:p>
        </p:txBody>
      </p:sp>
      <p:pic>
        <p:nvPicPr>
          <p:cNvPr id="10" name="Inhaltsplatzhalter 9">
            <a:extLst>
              <a:ext uri="{FF2B5EF4-FFF2-40B4-BE49-F238E27FC236}">
                <a16:creationId xmlns:a16="http://schemas.microsoft.com/office/drawing/2014/main" id="{6184A1D6-EFA8-35F9-FCCE-688F6F391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348329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9401799-4FD8-A1F5-313F-FC6F3ED2A080}"/>
              </a:ext>
            </a:extLst>
          </p:cNvPr>
          <p:cNvSpPr>
            <a:spLocks noGrp="1"/>
          </p:cNvSpPr>
          <p:nvPr>
            <p:ph type="sldNum" sz="quarter" idx="12"/>
          </p:nvPr>
        </p:nvSpPr>
        <p:spPr/>
        <p:txBody>
          <a:bodyPr/>
          <a:lstStyle/>
          <a:p>
            <a:fld id="{63B3E6B4-B188-471B-92A6-AA96B506CB01}" type="slidenum">
              <a:rPr lang="de-DE" smtClean="0"/>
              <a:t>13</a:t>
            </a:fld>
            <a:endParaRPr lang="de-DE"/>
          </a:p>
        </p:txBody>
      </p:sp>
      <p:sp>
        <p:nvSpPr>
          <p:cNvPr id="6" name="Textfeld 5">
            <a:extLst>
              <a:ext uri="{FF2B5EF4-FFF2-40B4-BE49-F238E27FC236}">
                <a16:creationId xmlns:a16="http://schemas.microsoft.com/office/drawing/2014/main" id="{185DBD1A-BD25-1593-A1C3-1D1F8FEF3CBA}"/>
              </a:ext>
            </a:extLst>
          </p:cNvPr>
          <p:cNvSpPr txBox="1"/>
          <p:nvPr/>
        </p:nvSpPr>
        <p:spPr>
          <a:xfrm>
            <a:off x="592321" y="2246505"/>
            <a:ext cx="10995838" cy="830997"/>
          </a:xfrm>
          <a:prstGeom prst="rect">
            <a:avLst/>
          </a:prstGeom>
          <a:noFill/>
        </p:spPr>
        <p:txBody>
          <a:bodyPr wrap="square" rtlCol="0">
            <a:spAutoFit/>
          </a:bodyPr>
          <a:lstStyle/>
          <a:p>
            <a:pPr algn="ctr"/>
            <a:r>
              <a:rPr lang="de-DE" sz="4800" b="1" dirty="0">
                <a:latin typeface="Roboto Slab"/>
              </a:rPr>
              <a:t>FITNESSSTUDIOVERTRAGSRECHT</a:t>
            </a:r>
          </a:p>
        </p:txBody>
      </p:sp>
      <p:sp>
        <p:nvSpPr>
          <p:cNvPr id="7" name="Textfeld 6">
            <a:extLst>
              <a:ext uri="{FF2B5EF4-FFF2-40B4-BE49-F238E27FC236}">
                <a16:creationId xmlns:a16="http://schemas.microsoft.com/office/drawing/2014/main" id="{B8F5751E-5979-6D2B-4A81-A53CA9F96D37}"/>
              </a:ext>
            </a:extLst>
          </p:cNvPr>
          <p:cNvSpPr txBox="1"/>
          <p:nvPr/>
        </p:nvSpPr>
        <p:spPr>
          <a:xfrm>
            <a:off x="2107904" y="3465513"/>
            <a:ext cx="7964672" cy="369332"/>
          </a:xfrm>
          <a:prstGeom prst="rect">
            <a:avLst/>
          </a:prstGeom>
          <a:noFill/>
        </p:spPr>
        <p:txBody>
          <a:bodyPr wrap="square" rtlCol="0">
            <a:spAutoFit/>
          </a:bodyPr>
          <a:lstStyle/>
          <a:p>
            <a:pPr algn="ctr"/>
            <a:r>
              <a:rPr lang="de-DE" b="1" dirty="0">
                <a:latin typeface="Roboto Mono" pitchFamily="2" charset="0"/>
                <a:ea typeface="Roboto Mono" pitchFamily="2" charset="0"/>
              </a:rPr>
              <a:t>Ihre Referentin:</a:t>
            </a:r>
            <a:endParaRPr lang="de-DE" sz="1600" b="1" dirty="0">
              <a:latin typeface="Roboto Mono" pitchFamily="2" charset="0"/>
              <a:ea typeface="Roboto Mono" pitchFamily="2" charset="0"/>
            </a:endParaRPr>
          </a:p>
        </p:txBody>
      </p:sp>
      <p:sp>
        <p:nvSpPr>
          <p:cNvPr id="8" name="Textfeld 7">
            <a:extLst>
              <a:ext uri="{FF2B5EF4-FFF2-40B4-BE49-F238E27FC236}">
                <a16:creationId xmlns:a16="http://schemas.microsoft.com/office/drawing/2014/main" id="{61BF26EC-B80F-3354-A23B-A213010D4921}"/>
              </a:ext>
            </a:extLst>
          </p:cNvPr>
          <p:cNvSpPr txBox="1"/>
          <p:nvPr/>
        </p:nvSpPr>
        <p:spPr>
          <a:xfrm>
            <a:off x="2119423" y="3907466"/>
            <a:ext cx="7953153" cy="584775"/>
          </a:xfrm>
          <a:prstGeom prst="rect">
            <a:avLst/>
          </a:prstGeom>
          <a:noFill/>
        </p:spPr>
        <p:txBody>
          <a:bodyPr wrap="square" rtlCol="0">
            <a:spAutoFit/>
          </a:bodyPr>
          <a:lstStyle/>
          <a:p>
            <a:pPr algn="ctr"/>
            <a:r>
              <a:rPr lang="de-DE" sz="3200" b="1" dirty="0">
                <a:latin typeface="Roboto Slab"/>
              </a:rPr>
              <a:t>Andrea Elbl</a:t>
            </a:r>
          </a:p>
        </p:txBody>
      </p:sp>
      <p:sp>
        <p:nvSpPr>
          <p:cNvPr id="2" name="Textfeld 1">
            <a:extLst>
              <a:ext uri="{FF2B5EF4-FFF2-40B4-BE49-F238E27FC236}">
                <a16:creationId xmlns:a16="http://schemas.microsoft.com/office/drawing/2014/main" id="{58E87FDE-65C3-0BDA-F9A5-251E60A1F6BB}"/>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46856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DAS WIDERRUFSRECHT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8946541" cy="4475473"/>
          </a:xfrm>
        </p:spPr>
        <p:txBody>
          <a:bodyPr>
            <a:normAutofit lnSpcReduction="10000"/>
          </a:bodyPr>
          <a:lstStyle/>
          <a:p>
            <a:pPr marL="0" indent="0">
              <a:buNone/>
            </a:pPr>
            <a:r>
              <a:rPr lang="de-DE" u="sng" dirty="0">
                <a:latin typeface="Roboto Medium" panose="02000000000000000000" pitchFamily="2" charset="0"/>
                <a:ea typeface="Roboto Medium" panose="02000000000000000000" pitchFamily="2" charset="0"/>
              </a:rPr>
              <a:t>Wann besteht ein Widerrufsrecht? </a:t>
            </a:r>
          </a:p>
          <a:p>
            <a:pPr marL="0" indent="0">
              <a:buNone/>
            </a:pPr>
            <a:endParaRPr lang="de-DE" u="sng"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Welche besonderen Konstellationen gibt es:</a:t>
            </a:r>
          </a:p>
          <a:p>
            <a:pPr lvl="1"/>
            <a:r>
              <a:rPr lang="de-DE" dirty="0">
                <a:latin typeface="Roboto Medium" panose="02000000000000000000" pitchFamily="2" charset="0"/>
                <a:ea typeface="Roboto Medium" panose="02000000000000000000" pitchFamily="2" charset="0"/>
              </a:rPr>
              <a:t>Abschluss außerhalb von Geschäftsräumen (früher: sog. „Haustürgeschäft“)</a:t>
            </a:r>
          </a:p>
          <a:p>
            <a:pPr lvl="1"/>
            <a:r>
              <a:rPr lang="de-DE" dirty="0">
                <a:latin typeface="Roboto Medium" panose="02000000000000000000" pitchFamily="2" charset="0"/>
                <a:ea typeface="Roboto Medium" panose="02000000000000000000" pitchFamily="2" charset="0"/>
              </a:rPr>
              <a:t>Abschluss über Fernabsatz, z. B. Internet, Telefon</a:t>
            </a:r>
          </a:p>
          <a:p>
            <a:pPr lvl="1"/>
            <a:r>
              <a:rPr lang="de-DE" dirty="0">
                <a:latin typeface="Roboto Medium" panose="02000000000000000000" pitchFamily="2" charset="0"/>
                <a:ea typeface="Roboto Medium" panose="02000000000000000000" pitchFamily="2" charset="0"/>
              </a:rPr>
              <a:t>Abschluss über das Internet nach vorangegangenem Probetraining??</a:t>
            </a:r>
          </a:p>
          <a:p>
            <a:pPr marL="457200" lvl="1" indent="0">
              <a:buNone/>
            </a:pPr>
            <a:r>
              <a:rPr lang="de-DE" dirty="0">
                <a:latin typeface="Roboto Medium" panose="02000000000000000000" pitchFamily="2" charset="0"/>
                <a:ea typeface="Roboto Medium" panose="02000000000000000000" pitchFamily="2" charset="0"/>
              </a:rPr>
              <a:t>(analog BGH, Urteil vom 27.02.2018, Az. </a:t>
            </a:r>
            <a:r>
              <a:rPr lang="de-DE" dirty="0" err="1">
                <a:latin typeface="Roboto Medium" panose="02000000000000000000" pitchFamily="2" charset="0"/>
                <a:ea typeface="Roboto Medium" panose="02000000000000000000" pitchFamily="2" charset="0"/>
              </a:rPr>
              <a:t>Xl</a:t>
            </a:r>
            <a:r>
              <a:rPr lang="de-DE" dirty="0">
                <a:latin typeface="Roboto Medium" panose="02000000000000000000" pitchFamily="2" charset="0"/>
                <a:ea typeface="Roboto Medium" panose="02000000000000000000" pitchFamily="2" charset="0"/>
              </a:rPr>
              <a:t> ZR 160/17) Das Gesetz schreibt vor, dass der Vertrag unter „ausschließlicher Verwendung von Fernkommunikationsmitteln" zustande kommen muss – der BGH hat hier auch die Vertragsanbahnung in die Betrachtung mit einbezogen und einen Fernabsatzvertrag bei persönlichem Kontakt zwischen Kunde und Unternehmen in der Vertragsanbahnung verneint.</a:t>
            </a:r>
          </a:p>
          <a:p>
            <a:pPr lvl="1"/>
            <a:r>
              <a:rPr lang="de-DE" dirty="0">
                <a:latin typeface="Roboto Medium" panose="02000000000000000000" pitchFamily="2" charset="0"/>
                <a:ea typeface="Roboto Medium" panose="02000000000000000000" pitchFamily="2" charset="0"/>
              </a:rPr>
              <a:t>Abschluss im Studio, aber dort über PC?</a:t>
            </a:r>
          </a:p>
          <a:p>
            <a:pPr marL="457200" lvl="1" indent="0">
              <a:buNone/>
            </a:pPr>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14</a:t>
            </a:fld>
            <a:endParaRPr lang="de-DE"/>
          </a:p>
        </p:txBody>
      </p:sp>
      <p:sp>
        <p:nvSpPr>
          <p:cNvPr id="5" name="Textfeld 4">
            <a:extLst>
              <a:ext uri="{FF2B5EF4-FFF2-40B4-BE49-F238E27FC236}">
                <a16:creationId xmlns:a16="http://schemas.microsoft.com/office/drawing/2014/main" id="{22F2EFE0-8845-7700-8DED-96D1FA37CD7D}"/>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15007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WIDERRUFSFRIST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normAutofit/>
          </a:bodyPr>
          <a:lstStyle/>
          <a:p>
            <a:pPr marL="0" indent="0">
              <a:buNone/>
            </a:pPr>
            <a:r>
              <a:rPr lang="de-DE" u="sng" dirty="0">
                <a:latin typeface="Roboto Medium" panose="02000000000000000000" pitchFamily="2" charset="0"/>
                <a:ea typeface="Roboto Medium" panose="02000000000000000000" pitchFamily="2" charset="0"/>
              </a:rPr>
              <a:t>Wie lange kann widerrufen werden?</a:t>
            </a:r>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14 Tage ab Vertragsschluss</a:t>
            </a:r>
          </a:p>
          <a:p>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Wenn aber die Widerrufsbelehrung fehlt?</a:t>
            </a:r>
          </a:p>
          <a:p>
            <a:r>
              <a:rPr lang="de-DE" dirty="0">
                <a:latin typeface="Roboto Medium" panose="02000000000000000000" pitchFamily="2" charset="0"/>
                <a:ea typeface="Roboto Medium" panose="02000000000000000000" pitchFamily="2" charset="0"/>
              </a:rPr>
              <a:t>1 Jahr und 2 Wochen ab Vertragsschluss</a:t>
            </a: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15</a:t>
            </a:fld>
            <a:endParaRPr lang="de-DE"/>
          </a:p>
        </p:txBody>
      </p:sp>
      <p:sp>
        <p:nvSpPr>
          <p:cNvPr id="5" name="Textfeld 4">
            <a:extLst>
              <a:ext uri="{FF2B5EF4-FFF2-40B4-BE49-F238E27FC236}">
                <a16:creationId xmlns:a16="http://schemas.microsoft.com/office/drawing/2014/main" id="{A0627587-26DA-205D-D18C-EECB7DD1D237}"/>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3069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fontScale="92500" lnSpcReduction="10000"/>
          </a:bodyPr>
          <a:lstStyle/>
          <a:p>
            <a:pPr marL="0" indent="0">
              <a:buNone/>
            </a:pPr>
            <a:r>
              <a:rPr lang="de-DE" u="sng" dirty="0">
                <a:latin typeface="Roboto Medium" panose="02000000000000000000" pitchFamily="2" charset="0"/>
                <a:ea typeface="Roboto Medium" panose="02000000000000000000" pitchFamily="2" charset="0"/>
              </a:rPr>
              <a:t>Muss im Falle eines korrekten Widerrufs der Erstattungsbetrag verzinst werden?</a:t>
            </a:r>
          </a:p>
          <a:p>
            <a:r>
              <a:rPr lang="de-DE" dirty="0">
                <a:latin typeface="Roboto Medium" panose="02000000000000000000" pitchFamily="2" charset="0"/>
                <a:ea typeface="Roboto Medium" panose="02000000000000000000" pitchFamily="2" charset="0"/>
              </a:rPr>
              <a:t>Und wenn ja, ab wann und wie hoch?</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Wann ist der Erstattungsbetrag fällig?</a:t>
            </a:r>
          </a:p>
          <a:p>
            <a:r>
              <a:rPr lang="de-DE" dirty="0">
                <a:latin typeface="Roboto Medium" panose="02000000000000000000" pitchFamily="2" charset="0"/>
                <a:ea typeface="Roboto Medium" panose="02000000000000000000" pitchFamily="2" charset="0"/>
              </a:rPr>
              <a:t>Innerhalb von 14 Tagen nach Zugang der Widerrufserklärung</a:t>
            </a:r>
          </a:p>
          <a:p>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Verzinsung:</a:t>
            </a:r>
          </a:p>
          <a:p>
            <a:r>
              <a:rPr lang="de-DE" dirty="0">
                <a:latin typeface="Roboto Medium" panose="02000000000000000000" pitchFamily="2" charset="0"/>
                <a:ea typeface="Roboto Medium" panose="02000000000000000000" pitchFamily="2" charset="0"/>
              </a:rPr>
              <a:t>Ab Verzug, d. h. nach fruchtlosem Ablauf der 14 Tage: Verzugszinsen in Höhe von 5 Prozentpunkten über dem Basiszinssatz </a:t>
            </a:r>
          </a:p>
          <a:p>
            <a:r>
              <a:rPr lang="de-DE" dirty="0">
                <a:latin typeface="Roboto Medium" panose="02000000000000000000" pitchFamily="2" charset="0"/>
                <a:ea typeface="Roboto Medium" panose="02000000000000000000" pitchFamily="2" charset="0"/>
              </a:rPr>
              <a:t>Aktuell: Basiszinssatz beträgt seit dem 1. Januar 2023 1,62%.</a:t>
            </a:r>
          </a:p>
          <a:p>
            <a:r>
              <a:rPr lang="de-DE" dirty="0">
                <a:latin typeface="Roboto Medium" panose="02000000000000000000" pitchFamily="2" charset="0"/>
                <a:ea typeface="Roboto Medium" panose="02000000000000000000" pitchFamily="2" charset="0"/>
              </a:rPr>
              <a:t>5% über dem Basiszinssatz sind daher 6,62%.</a:t>
            </a:r>
          </a:p>
          <a:p>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16</a:t>
            </a:fld>
            <a:endParaRPr lang="de-DE"/>
          </a:p>
        </p:txBody>
      </p:sp>
      <p:sp>
        <p:nvSpPr>
          <p:cNvPr id="5" name="Textfeld 4">
            <a:extLst>
              <a:ext uri="{FF2B5EF4-FFF2-40B4-BE49-F238E27FC236}">
                <a16:creationId xmlns:a16="http://schemas.microsoft.com/office/drawing/2014/main" id="{DAFD1A4A-F875-47B6-41F3-D083C54CED5E}"/>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20861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TRAININGSBEGINN VOR ENDE DER WIDERRUFSFRIST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679405"/>
            <a:ext cx="9582409" cy="3568994"/>
          </a:xfrm>
        </p:spPr>
        <p:txBody>
          <a:bodyPr>
            <a:normAutofit/>
          </a:bodyPr>
          <a:lstStyle/>
          <a:p>
            <a:pPr marL="0" indent="0">
              <a:buNone/>
            </a:pPr>
            <a:r>
              <a:rPr lang="de-DE" u="sng" dirty="0">
                <a:latin typeface="Roboto Medium" panose="02000000000000000000" pitchFamily="2" charset="0"/>
                <a:ea typeface="Roboto Medium" panose="02000000000000000000" pitchFamily="2" charset="0"/>
              </a:rPr>
              <a:t>Szenario</a:t>
            </a:r>
            <a:r>
              <a:rPr lang="de-DE" dirty="0">
                <a:latin typeface="Roboto Medium" panose="02000000000000000000" pitchFamily="2" charset="0"/>
                <a:ea typeface="Roboto Medium" panose="02000000000000000000" pitchFamily="2" charset="0"/>
              </a:rPr>
              <a:t>: Sofortiger Trainingsbeginn, also bereits während der 2-wöchigen Widerrufszeit, dann wird kurz vor Ablauf der 14 Tage widerrufen.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Folge</a:t>
            </a:r>
            <a:r>
              <a:rPr lang="de-DE" dirty="0">
                <a:latin typeface="Roboto Medium" panose="02000000000000000000" pitchFamily="2" charset="0"/>
                <a:ea typeface="Roboto Medium" panose="02000000000000000000" pitchFamily="2" charset="0"/>
              </a:rPr>
              <a:t>: Wenn nicht anders geregelt, müssen alle Zahlungen erstattet werden.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Lösung</a:t>
            </a:r>
            <a:r>
              <a:rPr lang="de-DE" dirty="0">
                <a:latin typeface="Roboto Medium" panose="02000000000000000000" pitchFamily="2" charset="0"/>
                <a:ea typeface="Roboto Medium" panose="02000000000000000000" pitchFamily="2" charset="0"/>
              </a:rPr>
              <a:t>: § 357a BGB!</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17</a:t>
            </a:fld>
            <a:endParaRPr lang="de-DE"/>
          </a:p>
        </p:txBody>
      </p:sp>
      <p:sp>
        <p:nvSpPr>
          <p:cNvPr id="5" name="Textfeld 4">
            <a:extLst>
              <a:ext uri="{FF2B5EF4-FFF2-40B4-BE49-F238E27FC236}">
                <a16:creationId xmlns:a16="http://schemas.microsoft.com/office/drawing/2014/main" id="{8C87AC70-6D2C-E01C-A56F-4CC18B7240D8}"/>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92019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 357a Abs. 2 BGB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a:bodyPr>
          <a:lstStyle/>
          <a:p>
            <a:pPr marL="0" indent="0">
              <a:buNone/>
            </a:pPr>
            <a:r>
              <a:rPr lang="de-DE" sz="1800" dirty="0">
                <a:latin typeface="Roboto Medium" panose="02000000000000000000" pitchFamily="2" charset="0"/>
                <a:ea typeface="Roboto Medium" panose="02000000000000000000" pitchFamily="2" charset="0"/>
              </a:rPr>
              <a:t>(2) </a:t>
            </a:r>
            <a:r>
              <a:rPr lang="de-DE" sz="1800" b="1" dirty="0">
                <a:latin typeface="Roboto Medium" panose="02000000000000000000" pitchFamily="2" charset="0"/>
                <a:ea typeface="Roboto Medium" panose="02000000000000000000" pitchFamily="2" charset="0"/>
              </a:rPr>
              <a:t>Der Verbraucher hat Wertersatz für die bis zum Widerruf erbrachten Dienstleistungen</a:t>
            </a:r>
            <a:r>
              <a:rPr lang="de-DE" sz="1800" dirty="0">
                <a:latin typeface="Roboto Medium" panose="02000000000000000000" pitchFamily="2" charset="0"/>
                <a:ea typeface="Roboto Medium" panose="02000000000000000000" pitchFamily="2" charset="0"/>
              </a:rPr>
              <a:t>, für die der Vertrag die Zahlung eines Preises vorsieht..... </a:t>
            </a:r>
            <a:r>
              <a:rPr lang="de-DE" sz="1800" b="1" dirty="0">
                <a:latin typeface="Roboto Medium" panose="02000000000000000000" pitchFamily="2" charset="0"/>
                <a:ea typeface="Roboto Medium" panose="02000000000000000000" pitchFamily="2" charset="0"/>
              </a:rPr>
              <a:t>zu leisten, wenn</a:t>
            </a:r>
          </a:p>
          <a:p>
            <a:pPr marL="0" indent="0">
              <a:buNone/>
            </a:pPr>
            <a:endParaRPr lang="de-DE" sz="1600" b="1" dirty="0">
              <a:latin typeface="Roboto Medium" panose="02000000000000000000" pitchFamily="2" charset="0"/>
              <a:ea typeface="Roboto Medium" panose="02000000000000000000" pitchFamily="2" charset="0"/>
            </a:endParaRPr>
          </a:p>
          <a:p>
            <a:pPr marL="457200" indent="-457200">
              <a:buFont typeface="+mj-lt"/>
              <a:buAutoNum type="arabicPeriod"/>
            </a:pPr>
            <a:r>
              <a:rPr lang="de-DE" sz="1700" dirty="0">
                <a:latin typeface="Roboto Medium" panose="02000000000000000000" pitchFamily="2" charset="0"/>
                <a:ea typeface="Roboto Medium" panose="02000000000000000000" pitchFamily="2" charset="0"/>
              </a:rPr>
              <a:t>der Verbraucher von dem Unternehmer ausdrücklich verlangt hat, dass mit der Leistung vor Ablauf der Widerrufsfrist begonnen werden soll,</a:t>
            </a:r>
          </a:p>
          <a:p>
            <a:pPr marL="457200" indent="-457200">
              <a:buFont typeface="+mj-lt"/>
              <a:buAutoNum type="arabicPeriod"/>
            </a:pPr>
            <a:r>
              <a:rPr lang="de-DE" sz="1700" dirty="0">
                <a:latin typeface="Roboto Medium" panose="02000000000000000000" pitchFamily="2" charset="0"/>
                <a:ea typeface="Roboto Medium" panose="02000000000000000000" pitchFamily="2" charset="0"/>
              </a:rPr>
              <a:t>bei einem außerhalb von Geschäftsräumen geschlossenen Vertrag der Verbraucher das Verlangen nach Nummer 1 auf einem dauerhaften Datenträger übermittelt hat und</a:t>
            </a:r>
          </a:p>
          <a:p>
            <a:pPr marL="457200" indent="-457200">
              <a:buFont typeface="+mj-lt"/>
              <a:buAutoNum type="arabicPeriod"/>
            </a:pPr>
            <a:r>
              <a:rPr lang="de-DE" sz="1700" dirty="0">
                <a:latin typeface="Roboto Medium" panose="02000000000000000000" pitchFamily="2" charset="0"/>
                <a:ea typeface="Roboto Medium" panose="02000000000000000000" pitchFamily="2" charset="0"/>
              </a:rPr>
              <a:t>der Unternehmer den Verbraucher nach Artikel 246a § 1 Absatz 2 Satz 1 Nummer 1 und 3 des Einführungsgesetzes zum Bürgerlichen Gesetzbuche ordnungsgemäß informiert hat.</a:t>
            </a:r>
          </a:p>
          <a:p>
            <a:pPr marL="0" indent="0">
              <a:buNone/>
            </a:pPr>
            <a:endParaRPr lang="de-DE" sz="1700" dirty="0">
              <a:latin typeface="Roboto Medium" panose="02000000000000000000" pitchFamily="2" charset="0"/>
              <a:ea typeface="Roboto Medium" panose="02000000000000000000" pitchFamily="2" charset="0"/>
            </a:endParaRPr>
          </a:p>
          <a:p>
            <a:pPr marL="0" indent="0">
              <a:buNone/>
            </a:pPr>
            <a:r>
              <a:rPr lang="de-DE" sz="1700" dirty="0">
                <a:latin typeface="Roboto Medium" panose="02000000000000000000" pitchFamily="2" charset="0"/>
                <a:ea typeface="Roboto Medium" panose="02000000000000000000" pitchFamily="2" charset="0"/>
              </a:rPr>
              <a:t>Bei der Berechnung des Wertersatzes ist der vereinbarte Gesamtpreis zu Grunde zu legen....</a:t>
            </a: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18</a:t>
            </a:fld>
            <a:endParaRPr lang="de-DE"/>
          </a:p>
        </p:txBody>
      </p:sp>
      <p:sp>
        <p:nvSpPr>
          <p:cNvPr id="5" name="Textfeld 4">
            <a:extLst>
              <a:ext uri="{FF2B5EF4-FFF2-40B4-BE49-F238E27FC236}">
                <a16:creationId xmlns:a16="http://schemas.microsoft.com/office/drawing/2014/main" id="{E20E9292-5983-9C06-D506-1945377593A4}"/>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1038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ERKLÄRUNG DES VERBRAUCHERS</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a:bodyPr>
          <a:lstStyle/>
          <a:p>
            <a:pPr marL="0" indent="0">
              <a:buNone/>
            </a:pPr>
            <a:r>
              <a:rPr lang="de-DE" dirty="0">
                <a:latin typeface="Roboto Medium" panose="02000000000000000000" pitchFamily="2" charset="0"/>
                <a:ea typeface="Roboto Medium" panose="02000000000000000000" pitchFamily="2" charset="0"/>
              </a:rPr>
              <a:t>(ggf. der Widerrufsbelehrung anklickbar voranstellen):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i="1" dirty="0">
                <a:latin typeface="Roboto Medium" panose="02000000000000000000" pitchFamily="2" charset="0"/>
                <a:ea typeface="Roboto Medium" panose="02000000000000000000" pitchFamily="2" charset="0"/>
              </a:rPr>
              <a:t>Ich verlange ausdrücklich, dass Sie vor Ende der Widerrufsfrist mit der Ausführung der beauftragten Dienstleistung beginnen (§ 357a Abs. 2 BGB): </a:t>
            </a:r>
          </a:p>
          <a:p>
            <a:pPr marL="0" indent="0">
              <a:buNone/>
            </a:pPr>
            <a:r>
              <a:rPr lang="de-DE" i="1" dirty="0">
                <a:latin typeface="Roboto Medium" panose="02000000000000000000" pitchFamily="2" charset="0"/>
                <a:ea typeface="Roboto Medium" panose="02000000000000000000" pitchFamily="2" charset="0"/>
              </a:rPr>
              <a:t>◌Ja      ◌ Nein   (Hier müssen Kästchen zum Ankreuzen vor das JA bzw. Nein)</a:t>
            </a:r>
          </a:p>
          <a:p>
            <a:pPr marL="0" indent="0">
              <a:buNone/>
            </a:pPr>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19</a:t>
            </a:fld>
            <a:endParaRPr lang="de-DE"/>
          </a:p>
        </p:txBody>
      </p:sp>
      <p:sp>
        <p:nvSpPr>
          <p:cNvPr id="5" name="Textfeld 4">
            <a:extLst>
              <a:ext uri="{FF2B5EF4-FFF2-40B4-BE49-F238E27FC236}">
                <a16:creationId xmlns:a16="http://schemas.microsoft.com/office/drawing/2014/main" id="{799D7835-CCD0-6767-746F-00663D8FC5A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97822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9401799-4FD8-A1F5-313F-FC6F3ED2A080}"/>
              </a:ext>
            </a:extLst>
          </p:cNvPr>
          <p:cNvSpPr>
            <a:spLocks noGrp="1"/>
          </p:cNvSpPr>
          <p:nvPr>
            <p:ph type="sldNum" sz="quarter" idx="12"/>
          </p:nvPr>
        </p:nvSpPr>
        <p:spPr/>
        <p:txBody>
          <a:bodyPr/>
          <a:lstStyle/>
          <a:p>
            <a:fld id="{63B3E6B4-B188-471B-92A6-AA96B506CB01}" type="slidenum">
              <a:rPr lang="de-DE" smtClean="0"/>
              <a:t>2</a:t>
            </a:fld>
            <a:endParaRPr lang="de-DE"/>
          </a:p>
        </p:txBody>
      </p:sp>
      <p:sp>
        <p:nvSpPr>
          <p:cNvPr id="6" name="Textfeld 5">
            <a:extLst>
              <a:ext uri="{FF2B5EF4-FFF2-40B4-BE49-F238E27FC236}">
                <a16:creationId xmlns:a16="http://schemas.microsoft.com/office/drawing/2014/main" id="{185DBD1A-BD25-1593-A1C3-1D1F8FEF3CBA}"/>
              </a:ext>
            </a:extLst>
          </p:cNvPr>
          <p:cNvSpPr txBox="1"/>
          <p:nvPr/>
        </p:nvSpPr>
        <p:spPr>
          <a:xfrm>
            <a:off x="2119423" y="2242649"/>
            <a:ext cx="7953153" cy="830997"/>
          </a:xfrm>
          <a:prstGeom prst="rect">
            <a:avLst/>
          </a:prstGeom>
          <a:noFill/>
        </p:spPr>
        <p:txBody>
          <a:bodyPr wrap="square" rtlCol="0">
            <a:spAutoFit/>
          </a:bodyPr>
          <a:lstStyle/>
          <a:p>
            <a:pPr algn="ctr"/>
            <a:r>
              <a:rPr lang="de-DE" sz="4800" b="1" dirty="0">
                <a:latin typeface="Roboto Slab"/>
              </a:rPr>
              <a:t>WETTBEWERBSRECHT</a:t>
            </a:r>
          </a:p>
        </p:txBody>
      </p:sp>
      <p:sp>
        <p:nvSpPr>
          <p:cNvPr id="7" name="Textfeld 6">
            <a:extLst>
              <a:ext uri="{FF2B5EF4-FFF2-40B4-BE49-F238E27FC236}">
                <a16:creationId xmlns:a16="http://schemas.microsoft.com/office/drawing/2014/main" id="{B8F5751E-5979-6D2B-4A81-A53CA9F96D37}"/>
              </a:ext>
            </a:extLst>
          </p:cNvPr>
          <p:cNvSpPr txBox="1"/>
          <p:nvPr/>
        </p:nvSpPr>
        <p:spPr>
          <a:xfrm>
            <a:off x="2107904" y="3465513"/>
            <a:ext cx="7964672" cy="369332"/>
          </a:xfrm>
          <a:prstGeom prst="rect">
            <a:avLst/>
          </a:prstGeom>
          <a:noFill/>
        </p:spPr>
        <p:txBody>
          <a:bodyPr wrap="square" rtlCol="0">
            <a:spAutoFit/>
          </a:bodyPr>
          <a:lstStyle/>
          <a:p>
            <a:pPr algn="ctr"/>
            <a:r>
              <a:rPr lang="de-DE" b="1" dirty="0">
                <a:latin typeface="Roboto Mono" pitchFamily="2" charset="0"/>
                <a:ea typeface="Roboto Mono" pitchFamily="2" charset="0"/>
              </a:rPr>
              <a:t>Ihre Referentin:</a:t>
            </a:r>
            <a:endParaRPr lang="de-DE" sz="1600" b="1" dirty="0">
              <a:latin typeface="Roboto Mono" pitchFamily="2" charset="0"/>
              <a:ea typeface="Roboto Mono" pitchFamily="2" charset="0"/>
            </a:endParaRPr>
          </a:p>
        </p:txBody>
      </p:sp>
      <p:sp>
        <p:nvSpPr>
          <p:cNvPr id="8" name="Textfeld 7">
            <a:extLst>
              <a:ext uri="{FF2B5EF4-FFF2-40B4-BE49-F238E27FC236}">
                <a16:creationId xmlns:a16="http://schemas.microsoft.com/office/drawing/2014/main" id="{61BF26EC-B80F-3354-A23B-A213010D4921}"/>
              </a:ext>
            </a:extLst>
          </p:cNvPr>
          <p:cNvSpPr txBox="1"/>
          <p:nvPr/>
        </p:nvSpPr>
        <p:spPr>
          <a:xfrm>
            <a:off x="2119423" y="3907466"/>
            <a:ext cx="7953153" cy="584775"/>
          </a:xfrm>
          <a:prstGeom prst="rect">
            <a:avLst/>
          </a:prstGeom>
          <a:noFill/>
        </p:spPr>
        <p:txBody>
          <a:bodyPr wrap="square" rtlCol="0">
            <a:spAutoFit/>
          </a:bodyPr>
          <a:lstStyle/>
          <a:p>
            <a:pPr algn="ctr"/>
            <a:r>
              <a:rPr lang="de-DE" sz="3200" b="1" dirty="0">
                <a:latin typeface="Roboto Slab"/>
              </a:rPr>
              <a:t>Gülizar Cihan</a:t>
            </a:r>
          </a:p>
        </p:txBody>
      </p:sp>
      <p:sp>
        <p:nvSpPr>
          <p:cNvPr id="2" name="Textfeld 1">
            <a:extLst>
              <a:ext uri="{FF2B5EF4-FFF2-40B4-BE49-F238E27FC236}">
                <a16:creationId xmlns:a16="http://schemas.microsoft.com/office/drawing/2014/main" id="{597E375C-C1A3-4E09-5B21-8D0A3A9AB695}"/>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590568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BEITRAGSANPASSUNG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a:bodyPr>
          <a:lstStyle/>
          <a:p>
            <a:pPr marL="0" indent="0">
              <a:buNone/>
            </a:pPr>
            <a:r>
              <a:rPr lang="de-DE" u="sng" dirty="0">
                <a:latin typeface="Roboto Medium" panose="02000000000000000000" pitchFamily="2" charset="0"/>
                <a:ea typeface="Roboto Medium" panose="02000000000000000000" pitchFamily="2" charset="0"/>
              </a:rPr>
              <a:t>Praktische Umsetzung</a:t>
            </a:r>
            <a:r>
              <a:rPr lang="de-DE" dirty="0">
                <a:latin typeface="Roboto Medium" panose="02000000000000000000" pitchFamily="2" charset="0"/>
                <a:ea typeface="Roboto Medium" panose="02000000000000000000" pitchFamily="2" charset="0"/>
              </a:rPr>
              <a:t>:</a:t>
            </a:r>
          </a:p>
          <a:p>
            <a:pPr marL="0" indent="0">
              <a:buNone/>
            </a:pPr>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8 Wochen Vorlauf</a:t>
            </a:r>
          </a:p>
          <a:p>
            <a:r>
              <a:rPr lang="de-DE" dirty="0">
                <a:latin typeface="Roboto Medium" panose="02000000000000000000" pitchFamily="2" charset="0"/>
                <a:ea typeface="Roboto Medium" panose="02000000000000000000" pitchFamily="2" charset="0"/>
              </a:rPr>
              <a:t>Nicht nur auf Kostensteigerung beziehen, auch Mehrwert darstellen</a:t>
            </a:r>
          </a:p>
          <a:p>
            <a:r>
              <a:rPr lang="de-DE" dirty="0">
                <a:latin typeface="Roboto Medium" panose="02000000000000000000" pitchFamily="2" charset="0"/>
                <a:ea typeface="Roboto Medium" panose="02000000000000000000" pitchFamily="2" charset="0"/>
              </a:rPr>
              <a:t>Aktive Zustimmung einholen!</a:t>
            </a:r>
          </a:p>
          <a:p>
            <a:r>
              <a:rPr lang="de-DE" dirty="0">
                <a:latin typeface="Roboto Medium" panose="02000000000000000000" pitchFamily="2" charset="0"/>
                <a:ea typeface="Roboto Medium" panose="02000000000000000000" pitchFamily="2" charset="0"/>
              </a:rPr>
              <a:t>Kein Aushang, sondern Anschreiben/individuelle Mail</a:t>
            </a:r>
          </a:p>
          <a:p>
            <a:pPr marL="0" indent="0">
              <a:buNone/>
            </a:pPr>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20</a:t>
            </a:fld>
            <a:endParaRPr lang="de-DE"/>
          </a:p>
        </p:txBody>
      </p:sp>
      <p:sp>
        <p:nvSpPr>
          <p:cNvPr id="5" name="Textfeld 4">
            <a:extLst>
              <a:ext uri="{FF2B5EF4-FFF2-40B4-BE49-F238E27FC236}">
                <a16:creationId xmlns:a16="http://schemas.microsoft.com/office/drawing/2014/main" id="{F2934887-38CD-EAF7-4DF7-34EE40AE7D4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71604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21</a:t>
            </a:fld>
            <a:endParaRPr lang="de-DE"/>
          </a:p>
        </p:txBody>
      </p:sp>
      <p:sp>
        <p:nvSpPr>
          <p:cNvPr id="9" name="Titel 1">
            <a:extLst>
              <a:ext uri="{FF2B5EF4-FFF2-40B4-BE49-F238E27FC236}">
                <a16:creationId xmlns:a16="http://schemas.microsoft.com/office/drawing/2014/main" id="{8984EF86-922C-8499-C81E-75569F0B516F}"/>
              </a:ext>
            </a:extLst>
          </p:cNvPr>
          <p:cNvSpPr>
            <a:spLocks noGrp="1"/>
          </p:cNvSpPr>
          <p:nvPr>
            <p:ph type="title"/>
          </p:nvPr>
        </p:nvSpPr>
        <p:spPr>
          <a:xfrm>
            <a:off x="1393638" y="2064983"/>
            <a:ext cx="9404723" cy="1400530"/>
          </a:xfrm>
        </p:spPr>
        <p:txBody>
          <a:bodyPr/>
          <a:lstStyle/>
          <a:p>
            <a:pPr algn="ctr"/>
            <a:br>
              <a:rPr lang="de-DE" b="1" dirty="0">
                <a:latin typeface="Roboto Slab" pitchFamily="2" charset="0"/>
                <a:ea typeface="Roboto Slab" pitchFamily="2" charset="0"/>
              </a:rPr>
            </a:br>
            <a:r>
              <a:rPr lang="de-DE" b="1" dirty="0">
                <a:latin typeface="Roboto Slab" pitchFamily="2" charset="0"/>
                <a:ea typeface="Roboto Slab" pitchFamily="2" charset="0"/>
              </a:rPr>
              <a:t>Was kann ich machen, wenn das Mitglied schweigt bzw. der Erhöhung nicht zustimmt?</a:t>
            </a:r>
          </a:p>
        </p:txBody>
      </p:sp>
      <p:sp>
        <p:nvSpPr>
          <p:cNvPr id="2" name="Textfeld 1">
            <a:extLst>
              <a:ext uri="{FF2B5EF4-FFF2-40B4-BE49-F238E27FC236}">
                <a16:creationId xmlns:a16="http://schemas.microsoft.com/office/drawing/2014/main" id="{79128234-F6F1-1977-A70E-F86A651E9B7F}"/>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50441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GESETZ FÜR FAIRE VERBRAUCHERVERTRÄGE</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679405"/>
            <a:ext cx="9582409" cy="3568994"/>
          </a:xfrm>
        </p:spPr>
        <p:txBody>
          <a:bodyPr>
            <a:normAutofit/>
          </a:bodyPr>
          <a:lstStyle/>
          <a:p>
            <a:r>
              <a:rPr lang="de-DE" dirty="0">
                <a:latin typeface="Roboto Medium" panose="02000000000000000000" pitchFamily="2" charset="0"/>
                <a:ea typeface="Roboto Medium" panose="02000000000000000000" pitchFamily="2" charset="0"/>
              </a:rPr>
              <a:t>Seit wann?</a:t>
            </a:r>
          </a:p>
          <a:p>
            <a:r>
              <a:rPr lang="de-DE" dirty="0">
                <a:latin typeface="Roboto Medium" panose="02000000000000000000" pitchFamily="2" charset="0"/>
                <a:ea typeface="Roboto Medium" panose="02000000000000000000" pitchFamily="2" charset="0"/>
              </a:rPr>
              <a:t>Was regelt es?</a:t>
            </a:r>
          </a:p>
          <a:p>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Laufzeiten, Kündigungsfristen, Kündigungsbutton</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22</a:t>
            </a:fld>
            <a:endParaRPr lang="de-DE"/>
          </a:p>
        </p:txBody>
      </p:sp>
      <p:sp>
        <p:nvSpPr>
          <p:cNvPr id="5" name="Textfeld 4">
            <a:extLst>
              <a:ext uri="{FF2B5EF4-FFF2-40B4-BE49-F238E27FC236}">
                <a16:creationId xmlns:a16="http://schemas.microsoft.com/office/drawing/2014/main" id="{C96D173F-7933-57A9-7B03-8B36B0E0EB58}"/>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53310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GESETZ FÜR FAIRE VERBRAUCHERVERTRÄGE</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679405"/>
            <a:ext cx="9582409" cy="3976576"/>
          </a:xfrm>
        </p:spPr>
        <p:txBody>
          <a:bodyPr>
            <a:normAutofit fontScale="92500" lnSpcReduction="20000"/>
          </a:bodyPr>
          <a:lstStyle/>
          <a:p>
            <a:pPr marL="0" indent="0">
              <a:buNone/>
            </a:pPr>
            <a:r>
              <a:rPr lang="de-DE" u="sng" dirty="0">
                <a:latin typeface="Roboto Medium" panose="02000000000000000000" pitchFamily="2" charset="0"/>
                <a:ea typeface="Roboto Medium" panose="02000000000000000000" pitchFamily="2" charset="0"/>
              </a:rPr>
              <a:t>Thema „Rückwirkung“</a:t>
            </a:r>
          </a:p>
          <a:p>
            <a:pPr marL="457200" indent="-457200">
              <a:buFont typeface="+mj-lt"/>
              <a:buAutoNum type="arabicPeriod"/>
            </a:pPr>
            <a:r>
              <a:rPr lang="de-DE" dirty="0">
                <a:latin typeface="Roboto Medium" panose="02000000000000000000" pitchFamily="2" charset="0"/>
                <a:ea typeface="Roboto Medium" panose="02000000000000000000" pitchFamily="2" charset="0"/>
              </a:rPr>
              <a:t>Kündigungsbutton: Ja!</a:t>
            </a:r>
          </a:p>
          <a:p>
            <a:pPr marL="457200" indent="-457200">
              <a:buFont typeface="+mj-lt"/>
              <a:buAutoNum type="arabicPeriod"/>
            </a:pPr>
            <a:r>
              <a:rPr lang="de-DE" dirty="0">
                <a:latin typeface="Roboto Medium" panose="02000000000000000000" pitchFamily="2" charset="0"/>
                <a:ea typeface="Roboto Medium" panose="02000000000000000000" pitchFamily="2" charset="0"/>
              </a:rPr>
              <a:t>Laufzeiten und Kündigungsfristen: Nein!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Einschlägig ist Art. 229 des EGBGB, § 60: Übergangsvorschrift zum Gesetz für faire Verbraucherverträge:</a:t>
            </a:r>
          </a:p>
          <a:p>
            <a:pPr marL="0" indent="0">
              <a:buNone/>
            </a:pPr>
            <a:r>
              <a:rPr lang="de-DE" dirty="0">
                <a:latin typeface="Roboto Medium" panose="02000000000000000000" pitchFamily="2" charset="0"/>
                <a:ea typeface="Roboto Medium" panose="02000000000000000000" pitchFamily="2" charset="0"/>
              </a:rPr>
              <a:t>„…… Auf ein Schuldverhältnis, das vor dem 1. März 2022 entstanden ist, ist § 309 des Bürgerlichen Gesetzbuchs in der bis zu diesem Tag geltenden Fassung anzuwenden…….“</a:t>
            </a:r>
          </a:p>
          <a:p>
            <a:pPr marL="0" indent="0">
              <a:buNone/>
            </a:pPr>
            <a:r>
              <a:rPr lang="de-DE" dirty="0">
                <a:latin typeface="Roboto Medium" panose="02000000000000000000" pitchFamily="2" charset="0"/>
                <a:ea typeface="Roboto Medium" panose="02000000000000000000" pitchFamily="2" charset="0"/>
              </a:rPr>
              <a:t>In § 309 Nr. 9 BGB sind die maximal zulässigen Laufzeiten und Kündigungsfristen geregelt; bis zum 28.02.2022 durfte eine maximale Erstlaufzeit von 2 Jahren, eine maximale jeweilige Verlängerung von weiteren 12 Monaten und eine maximale Kündigungsfrist von 3 Monaten vereinbart werden.</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23</a:t>
            </a:fld>
            <a:endParaRPr lang="de-DE"/>
          </a:p>
        </p:txBody>
      </p:sp>
      <p:sp>
        <p:nvSpPr>
          <p:cNvPr id="5" name="Textfeld 4">
            <a:extLst>
              <a:ext uri="{FF2B5EF4-FFF2-40B4-BE49-F238E27FC236}">
                <a16:creationId xmlns:a16="http://schemas.microsoft.com/office/drawing/2014/main" id="{AAE501BC-E46C-11A2-30EC-83C427641451}"/>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605751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24</a:t>
            </a:fld>
            <a:endParaRPr lang="de-DE"/>
          </a:p>
        </p:txBody>
      </p:sp>
      <p:sp>
        <p:nvSpPr>
          <p:cNvPr id="9" name="Titel 1">
            <a:extLst>
              <a:ext uri="{FF2B5EF4-FFF2-40B4-BE49-F238E27FC236}">
                <a16:creationId xmlns:a16="http://schemas.microsoft.com/office/drawing/2014/main" id="{8984EF86-922C-8499-C81E-75569F0B516F}"/>
              </a:ext>
            </a:extLst>
          </p:cNvPr>
          <p:cNvSpPr>
            <a:spLocks noGrp="1"/>
          </p:cNvSpPr>
          <p:nvPr>
            <p:ph type="title"/>
          </p:nvPr>
        </p:nvSpPr>
        <p:spPr>
          <a:xfrm>
            <a:off x="1393638" y="2437122"/>
            <a:ext cx="9404723" cy="1400530"/>
          </a:xfrm>
        </p:spPr>
        <p:txBody>
          <a:bodyPr/>
          <a:lstStyle/>
          <a:p>
            <a:pPr algn="ctr"/>
            <a:r>
              <a:rPr lang="de-DE" b="1" dirty="0">
                <a:latin typeface="Roboto Slab" pitchFamily="2" charset="0"/>
                <a:ea typeface="Roboto Slab" pitchFamily="2" charset="0"/>
              </a:rPr>
              <a:t>Was heißt genau </a:t>
            </a:r>
            <a:br>
              <a:rPr lang="de-DE" b="1" dirty="0">
                <a:latin typeface="Roboto Slab" pitchFamily="2" charset="0"/>
                <a:ea typeface="Roboto Slab" pitchFamily="2" charset="0"/>
              </a:rPr>
            </a:br>
            <a:r>
              <a:rPr lang="de-DE" b="1" dirty="0">
                <a:latin typeface="Roboto Slab" pitchFamily="2" charset="0"/>
                <a:ea typeface="Roboto Slab" pitchFamily="2" charset="0"/>
              </a:rPr>
              <a:t>„Stillschweigende Verlängerung </a:t>
            </a:r>
            <a:br>
              <a:rPr lang="de-DE" b="1" dirty="0">
                <a:latin typeface="Roboto Slab" pitchFamily="2" charset="0"/>
                <a:ea typeface="Roboto Slab" pitchFamily="2" charset="0"/>
              </a:rPr>
            </a:br>
            <a:r>
              <a:rPr lang="de-DE" b="1" dirty="0">
                <a:latin typeface="Roboto Slab" pitchFamily="2" charset="0"/>
                <a:ea typeface="Roboto Slab" pitchFamily="2" charset="0"/>
              </a:rPr>
              <a:t>auf unbestimmte Zeit“?</a:t>
            </a:r>
          </a:p>
        </p:txBody>
      </p:sp>
      <p:sp>
        <p:nvSpPr>
          <p:cNvPr id="2" name="Textfeld 1">
            <a:extLst>
              <a:ext uri="{FF2B5EF4-FFF2-40B4-BE49-F238E27FC236}">
                <a16:creationId xmlns:a16="http://schemas.microsoft.com/office/drawing/2014/main" id="{53141482-F7A2-B9E9-6821-91D6D1C1CA13}"/>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30752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GESETZ FÜR FAIRE VERBRAUCHERVERTRÄGE</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679405"/>
            <a:ext cx="9582409" cy="3568994"/>
          </a:xfrm>
        </p:spPr>
        <p:txBody>
          <a:bodyPr>
            <a:normAutofit/>
          </a:bodyPr>
          <a:lstStyle/>
          <a:p>
            <a:pPr marL="0" indent="0">
              <a:buNone/>
            </a:pPr>
            <a:r>
              <a:rPr lang="de-DE" u="sng" dirty="0">
                <a:latin typeface="Roboto Medium" panose="02000000000000000000" pitchFamily="2" charset="0"/>
                <a:ea typeface="Roboto Medium" panose="02000000000000000000" pitchFamily="2" charset="0"/>
              </a:rPr>
              <a:t>Wie geht das mit der Kündigungsfrist in der Verlängerung auf unbestimmte Zeit?</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„jederzeit mit Frist von höchstens einem Monat“?</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Sog. Vorwärtsfrist</a:t>
            </a:r>
          </a:p>
          <a:p>
            <a:r>
              <a:rPr lang="de-DE" dirty="0">
                <a:latin typeface="Roboto Medium" panose="02000000000000000000" pitchFamily="2" charset="0"/>
                <a:ea typeface="Roboto Medium" panose="02000000000000000000" pitchFamily="2" charset="0"/>
              </a:rPr>
              <a:t>Jederzeit!</a:t>
            </a:r>
          </a:p>
          <a:p>
            <a:r>
              <a:rPr lang="de-DE" dirty="0">
                <a:latin typeface="Roboto Medium" panose="02000000000000000000" pitchFamily="2" charset="0"/>
                <a:ea typeface="Roboto Medium" panose="02000000000000000000" pitchFamily="2" charset="0"/>
              </a:rPr>
              <a:t>Berechnung (ab Zugang im Studio, kalendarisch....nicht automatisch zum Ende eines Monats)</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25</a:t>
            </a:fld>
            <a:endParaRPr lang="de-DE"/>
          </a:p>
        </p:txBody>
      </p:sp>
      <p:sp>
        <p:nvSpPr>
          <p:cNvPr id="5" name="Textfeld 4">
            <a:extLst>
              <a:ext uri="{FF2B5EF4-FFF2-40B4-BE49-F238E27FC236}">
                <a16:creationId xmlns:a16="http://schemas.microsoft.com/office/drawing/2014/main" id="{9B42ACCD-9CCC-963E-6783-E4A22B2392C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48273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EXKURS: FRISTEN</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fontScale="92500" lnSpcReduction="20000"/>
          </a:bodyPr>
          <a:lstStyle/>
          <a:p>
            <a:pPr marL="0" indent="0">
              <a:buNone/>
            </a:pPr>
            <a:r>
              <a:rPr lang="de-DE" u="sng" dirty="0">
                <a:latin typeface="Roboto Medium" panose="02000000000000000000" pitchFamily="2" charset="0"/>
                <a:ea typeface="Roboto Medium" panose="02000000000000000000" pitchFamily="2" charset="0"/>
              </a:rPr>
              <a:t>1</a:t>
            </a:r>
            <a:r>
              <a:rPr lang="de-DE" dirty="0">
                <a:latin typeface="Roboto Medium" panose="02000000000000000000" pitchFamily="2" charset="0"/>
                <a:ea typeface="Roboto Medium" panose="02000000000000000000" pitchFamily="2" charset="0"/>
              </a:rPr>
              <a:t>. Berechnung sog. „Rückwärtsfristen“</a:t>
            </a:r>
          </a:p>
          <a:p>
            <a:r>
              <a:rPr lang="de-DE" dirty="0">
                <a:latin typeface="Roboto Medium" panose="02000000000000000000" pitchFamily="2" charset="0"/>
                <a:ea typeface="Roboto Medium" panose="02000000000000000000" pitchFamily="2" charset="0"/>
              </a:rPr>
              <a:t>gesetzlich nicht explizit geregelt</a:t>
            </a:r>
          </a:p>
          <a:p>
            <a:endParaRPr lang="de-DE" dirty="0">
              <a:latin typeface="Roboto Medium" panose="02000000000000000000" pitchFamily="2" charset="0"/>
              <a:ea typeface="Roboto Medium" panose="02000000000000000000" pitchFamily="2" charset="0"/>
            </a:endParaRPr>
          </a:p>
          <a:p>
            <a:pPr marL="0" indent="0">
              <a:buNone/>
            </a:pPr>
            <a:r>
              <a:rPr lang="de-DE" b="1" u="sng" dirty="0">
                <a:latin typeface="Roboto Medium" panose="02000000000000000000" pitchFamily="2" charset="0"/>
                <a:ea typeface="Roboto Medium" panose="02000000000000000000" pitchFamily="2" charset="0"/>
              </a:rPr>
              <a:t>Beispiel</a:t>
            </a:r>
            <a:r>
              <a:rPr lang="de-DE" dirty="0">
                <a:latin typeface="Roboto Medium" panose="02000000000000000000" pitchFamily="2" charset="0"/>
                <a:ea typeface="Roboto Medium" panose="02000000000000000000" pitchFamily="2" charset="0"/>
              </a:rPr>
              <a:t>:</a:t>
            </a:r>
          </a:p>
          <a:p>
            <a:pPr marL="0" indent="0">
              <a:buNone/>
            </a:pPr>
            <a:r>
              <a:rPr lang="de-DE" u="sng" dirty="0">
                <a:latin typeface="Roboto Medium" panose="02000000000000000000" pitchFamily="2" charset="0"/>
                <a:ea typeface="Roboto Medium" panose="02000000000000000000" pitchFamily="2" charset="0"/>
              </a:rPr>
              <a:t>Ende der Laufzeit</a:t>
            </a:r>
            <a:r>
              <a:rPr lang="de-DE" dirty="0">
                <a:latin typeface="Roboto Medium" panose="02000000000000000000" pitchFamily="2" charset="0"/>
                <a:ea typeface="Roboto Medium" panose="02000000000000000000" pitchFamily="2" charset="0"/>
              </a:rPr>
              <a:t>: 15.07.2023, 3 Monate Kündigungsfrist zum Ende der Laufzeit</a:t>
            </a:r>
          </a:p>
          <a:p>
            <a:pPr marL="0" indent="0">
              <a:buNone/>
            </a:pPr>
            <a:r>
              <a:rPr lang="de-DE" u="sng" dirty="0">
                <a:latin typeface="Roboto Medium" panose="02000000000000000000" pitchFamily="2" charset="0"/>
                <a:ea typeface="Roboto Medium" panose="02000000000000000000" pitchFamily="2" charset="0"/>
              </a:rPr>
              <a:t>„Fristbeginn“</a:t>
            </a:r>
            <a:r>
              <a:rPr lang="de-DE" dirty="0">
                <a:latin typeface="Roboto Medium" panose="02000000000000000000" pitchFamily="2" charset="0"/>
                <a:ea typeface="Roboto Medium" panose="02000000000000000000" pitchFamily="2" charset="0"/>
              </a:rPr>
              <a:t>: 15.07.2023, 24 Uhr</a:t>
            </a:r>
          </a:p>
          <a:p>
            <a:r>
              <a:rPr lang="de-DE" dirty="0">
                <a:latin typeface="Roboto Medium" panose="02000000000000000000" pitchFamily="2" charset="0"/>
                <a:ea typeface="Roboto Medium" panose="02000000000000000000" pitchFamily="2" charset="0"/>
              </a:rPr>
              <a:t>3-Monatsfrist endet analog § 188 Abs. 2, 2. Fall BGB mit Beginn des Tages, der dem Tag rückwärts gerechnet "vorangeht", welcher durch seine Zahl dem Anfangstag entspricht</a:t>
            </a:r>
          </a:p>
          <a:p>
            <a:r>
              <a:rPr lang="de-DE" dirty="0">
                <a:latin typeface="Roboto Medium" panose="02000000000000000000" pitchFamily="2" charset="0"/>
                <a:ea typeface="Roboto Medium" panose="02000000000000000000" pitchFamily="2" charset="0"/>
              </a:rPr>
              <a:t>der „vorangegangene“ Tag ist der 16.04.2023 (rückwärts gesehen)</a:t>
            </a:r>
          </a:p>
          <a:p>
            <a:r>
              <a:rPr lang="de-DE" dirty="0">
                <a:latin typeface="Roboto Medium" panose="02000000000000000000" pitchFamily="2" charset="0"/>
                <a:ea typeface="Roboto Medium" panose="02000000000000000000" pitchFamily="2" charset="0"/>
              </a:rPr>
              <a:t>Fristende daher am 16.04.2023, 0 Uhr</a:t>
            </a:r>
          </a:p>
          <a:p>
            <a:r>
              <a:rPr lang="de-DE" dirty="0">
                <a:latin typeface="Roboto Medium" panose="02000000000000000000" pitchFamily="2" charset="0"/>
                <a:ea typeface="Roboto Medium" panose="02000000000000000000" pitchFamily="2" charset="0"/>
              </a:rPr>
              <a:t>Kündigung muss bis zum 15.04.2023, 23.59 Uhr eingegangen sein</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26</a:t>
            </a:fld>
            <a:endParaRPr lang="de-DE"/>
          </a:p>
        </p:txBody>
      </p:sp>
      <p:sp>
        <p:nvSpPr>
          <p:cNvPr id="5" name="Textfeld 4">
            <a:extLst>
              <a:ext uri="{FF2B5EF4-FFF2-40B4-BE49-F238E27FC236}">
                <a16:creationId xmlns:a16="http://schemas.microsoft.com/office/drawing/2014/main" id="{92647D6F-D22B-46F9-22BA-4D7225AC52A6}"/>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76765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EXKURS: FRISTEN</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a:bodyPr>
          <a:lstStyle/>
          <a:p>
            <a:pPr marL="0" indent="0">
              <a:buNone/>
            </a:pPr>
            <a:r>
              <a:rPr lang="de-DE" u="sng" dirty="0">
                <a:latin typeface="Roboto Medium" panose="02000000000000000000" pitchFamily="2" charset="0"/>
                <a:ea typeface="Roboto Medium" panose="02000000000000000000" pitchFamily="2" charset="0"/>
              </a:rPr>
              <a:t>2</a:t>
            </a:r>
            <a:r>
              <a:rPr lang="de-DE" dirty="0">
                <a:latin typeface="Roboto Medium" panose="02000000000000000000" pitchFamily="2" charset="0"/>
                <a:ea typeface="Roboto Medium" panose="02000000000000000000" pitchFamily="2" charset="0"/>
              </a:rPr>
              <a:t>. Mitglied kündigt zu spät, Vertrag verlängert sich gerade auf unbestimmte Zeit, Kündigung geht aber noch vor Beginn dieser Verlängerung ein: Zu wann wirkt sie?</a:t>
            </a: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27</a:t>
            </a:fld>
            <a:endParaRPr lang="de-DE"/>
          </a:p>
        </p:txBody>
      </p:sp>
      <p:sp>
        <p:nvSpPr>
          <p:cNvPr id="5" name="Textfeld 4">
            <a:extLst>
              <a:ext uri="{FF2B5EF4-FFF2-40B4-BE49-F238E27FC236}">
                <a16:creationId xmlns:a16="http://schemas.microsoft.com/office/drawing/2014/main" id="{AA5CF2D3-6F7B-D5A3-EFAD-F2FFB103AE05}"/>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17113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a:xfrm>
            <a:off x="646111" y="452718"/>
            <a:ext cx="9848224" cy="1400530"/>
          </a:xfrm>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PRAKTISCHE FRAGEN: RUHEZEITEN</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582409" cy="4195481"/>
          </a:xfrm>
        </p:spPr>
        <p:txBody>
          <a:bodyPr>
            <a:normAutofit/>
          </a:bodyPr>
          <a:lstStyle/>
          <a:p>
            <a:pPr marL="0" indent="0">
              <a:buNone/>
            </a:pPr>
            <a:r>
              <a:rPr lang="de-DE" dirty="0">
                <a:latin typeface="Roboto Medium" panose="02000000000000000000" pitchFamily="2" charset="0"/>
                <a:ea typeface="Roboto Medium" panose="02000000000000000000" pitchFamily="2" charset="0"/>
              </a:rPr>
              <a:t>In </a:t>
            </a:r>
            <a:r>
              <a:rPr lang="de-DE" u="sng" dirty="0">
                <a:latin typeface="Roboto Medium" panose="02000000000000000000" pitchFamily="2" charset="0"/>
                <a:ea typeface="Roboto Medium" panose="02000000000000000000" pitchFamily="2" charset="0"/>
              </a:rPr>
              <a:t>Erstlaufzeit</a:t>
            </a:r>
            <a:r>
              <a:rPr lang="de-DE" dirty="0">
                <a:latin typeface="Roboto Medium" panose="02000000000000000000" pitchFamily="2" charset="0"/>
                <a:ea typeface="Roboto Medium" panose="02000000000000000000" pitchFamily="2" charset="0"/>
              </a:rPr>
              <a:t>, beitragsfrei/beitragspflichtig, Verschiebung Laufzeitende und Kündigungsfrist, gesonderte Vereinbarung</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In verlängerter Laufzeit auf unbestimmte Zeit....</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endParaRPr lang="de-DE" u="sng"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28</a:t>
            </a:fld>
            <a:endParaRPr lang="de-DE"/>
          </a:p>
        </p:txBody>
      </p:sp>
      <p:sp>
        <p:nvSpPr>
          <p:cNvPr id="5" name="Textfeld 4">
            <a:extLst>
              <a:ext uri="{FF2B5EF4-FFF2-40B4-BE49-F238E27FC236}">
                <a16:creationId xmlns:a16="http://schemas.microsoft.com/office/drawing/2014/main" id="{1F67390E-D986-43BD-3E13-361DA19CF273}"/>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50387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4BC93-2521-FD99-2740-0ACC8251B133}"/>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20ABE20D-8C54-76F8-DB0D-6D358FAA806F}"/>
              </a:ext>
            </a:extLst>
          </p:cNvPr>
          <p:cNvSpPr>
            <a:spLocks noGrp="1"/>
          </p:cNvSpPr>
          <p:nvPr>
            <p:ph type="sldNum" sz="quarter" idx="12"/>
          </p:nvPr>
        </p:nvSpPr>
        <p:spPr/>
        <p:txBody>
          <a:bodyPr/>
          <a:lstStyle/>
          <a:p>
            <a:fld id="{63B3E6B4-B188-471B-92A6-AA96B506CB01}" type="slidenum">
              <a:rPr lang="de-DE" smtClean="0"/>
              <a:t>29</a:t>
            </a:fld>
            <a:endParaRPr lang="de-DE"/>
          </a:p>
        </p:txBody>
      </p:sp>
      <p:pic>
        <p:nvPicPr>
          <p:cNvPr id="10" name="Inhaltsplatzhalter 9">
            <a:extLst>
              <a:ext uri="{FF2B5EF4-FFF2-40B4-BE49-F238E27FC236}">
                <a16:creationId xmlns:a16="http://schemas.microsoft.com/office/drawing/2014/main" id="{6184A1D6-EFA8-35F9-FCCE-688F6F391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274399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WERBUNG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pPr marL="457200" indent="-457200">
              <a:buFont typeface="+mj-lt"/>
              <a:buAutoNum type="arabicPeriod"/>
            </a:pPr>
            <a:r>
              <a:rPr lang="de-DE" dirty="0">
                <a:latin typeface="Roboto Medium" panose="02000000000000000000" pitchFamily="2" charset="0"/>
                <a:ea typeface="Roboto Medium" panose="02000000000000000000" pitchFamily="2" charset="0"/>
              </a:rPr>
              <a:t>Was kann problematisch sein ?</a:t>
            </a:r>
          </a:p>
          <a:p>
            <a:pPr marL="457200" indent="-457200">
              <a:buFont typeface="+mj-lt"/>
              <a:buAutoNum type="arabicPeriod"/>
            </a:pPr>
            <a:r>
              <a:rPr lang="de-DE" dirty="0">
                <a:latin typeface="Roboto Medium" panose="02000000000000000000" pitchFamily="2" charset="0"/>
                <a:ea typeface="Roboto Medium" panose="02000000000000000000" pitchFamily="2" charset="0"/>
              </a:rPr>
              <a:t>Wen stört es?</a:t>
            </a:r>
          </a:p>
          <a:p>
            <a:pPr marL="457200" indent="-457200">
              <a:buFont typeface="+mj-lt"/>
              <a:buAutoNum type="arabicPeriod"/>
            </a:pPr>
            <a:r>
              <a:rPr lang="de-DE" dirty="0">
                <a:latin typeface="Roboto Medium" panose="02000000000000000000" pitchFamily="2" charset="0"/>
                <a:ea typeface="Roboto Medium" panose="02000000000000000000" pitchFamily="2" charset="0"/>
              </a:rPr>
              <a:t>Welche Konsequenzen drohen?</a:t>
            </a:r>
          </a:p>
          <a:p>
            <a:pPr marL="457200" indent="-457200">
              <a:buFont typeface="+mj-lt"/>
              <a:buAutoNum type="arabicPeriod"/>
            </a:pPr>
            <a:r>
              <a:rPr lang="de-DE" dirty="0">
                <a:latin typeface="Roboto Medium" panose="02000000000000000000" pitchFamily="2" charset="0"/>
                <a:ea typeface="Roboto Medium" panose="02000000000000000000" pitchFamily="2" charset="0"/>
              </a:rPr>
              <a:t>Besondere Problemfelder:</a:t>
            </a:r>
          </a:p>
          <a:p>
            <a:pPr lvl="1"/>
            <a:r>
              <a:rPr lang="de-DE" dirty="0">
                <a:latin typeface="Roboto Medium" panose="02000000000000000000" pitchFamily="2" charset="0"/>
                <a:ea typeface="Roboto Medium" panose="02000000000000000000" pitchFamily="2" charset="0"/>
              </a:rPr>
              <a:t>Sternchentexte</a:t>
            </a:r>
          </a:p>
          <a:p>
            <a:pPr lvl="1"/>
            <a:r>
              <a:rPr lang="de-DE" dirty="0">
                <a:latin typeface="Roboto Medium" panose="02000000000000000000" pitchFamily="2" charset="0"/>
                <a:ea typeface="Roboto Medium" panose="02000000000000000000" pitchFamily="2" charset="0"/>
              </a:rPr>
              <a:t>Streichpreise</a:t>
            </a: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a:t>
            </a:fld>
            <a:endParaRPr lang="de-DE"/>
          </a:p>
        </p:txBody>
      </p:sp>
      <p:sp>
        <p:nvSpPr>
          <p:cNvPr id="5" name="Textfeld 4">
            <a:extLst>
              <a:ext uri="{FF2B5EF4-FFF2-40B4-BE49-F238E27FC236}">
                <a16:creationId xmlns:a16="http://schemas.microsoft.com/office/drawing/2014/main" id="{E96BEE1A-392F-E81A-C5EF-346C94E16E83}"/>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39557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9401799-4FD8-A1F5-313F-FC6F3ED2A080}"/>
              </a:ext>
            </a:extLst>
          </p:cNvPr>
          <p:cNvSpPr>
            <a:spLocks noGrp="1"/>
          </p:cNvSpPr>
          <p:nvPr>
            <p:ph type="sldNum" sz="quarter" idx="12"/>
          </p:nvPr>
        </p:nvSpPr>
        <p:spPr/>
        <p:txBody>
          <a:bodyPr/>
          <a:lstStyle/>
          <a:p>
            <a:fld id="{63B3E6B4-B188-471B-92A6-AA96B506CB01}" type="slidenum">
              <a:rPr lang="de-DE" smtClean="0"/>
              <a:t>30</a:t>
            </a:fld>
            <a:endParaRPr lang="de-DE"/>
          </a:p>
        </p:txBody>
      </p:sp>
      <p:sp>
        <p:nvSpPr>
          <p:cNvPr id="6" name="Textfeld 5">
            <a:extLst>
              <a:ext uri="{FF2B5EF4-FFF2-40B4-BE49-F238E27FC236}">
                <a16:creationId xmlns:a16="http://schemas.microsoft.com/office/drawing/2014/main" id="{185DBD1A-BD25-1593-A1C3-1D1F8FEF3CBA}"/>
              </a:ext>
            </a:extLst>
          </p:cNvPr>
          <p:cNvSpPr txBox="1"/>
          <p:nvPr/>
        </p:nvSpPr>
        <p:spPr>
          <a:xfrm>
            <a:off x="870097" y="2182707"/>
            <a:ext cx="10451805" cy="830997"/>
          </a:xfrm>
          <a:prstGeom prst="rect">
            <a:avLst/>
          </a:prstGeom>
          <a:noFill/>
        </p:spPr>
        <p:txBody>
          <a:bodyPr wrap="square" rtlCol="0">
            <a:spAutoFit/>
          </a:bodyPr>
          <a:lstStyle/>
          <a:p>
            <a:pPr algn="ctr"/>
            <a:r>
              <a:rPr lang="de-DE" sz="4800" b="1" dirty="0">
                <a:latin typeface="Roboto Slab"/>
              </a:rPr>
              <a:t>ARBEITSRECHT</a:t>
            </a:r>
          </a:p>
        </p:txBody>
      </p:sp>
      <p:sp>
        <p:nvSpPr>
          <p:cNvPr id="7" name="Textfeld 6">
            <a:extLst>
              <a:ext uri="{FF2B5EF4-FFF2-40B4-BE49-F238E27FC236}">
                <a16:creationId xmlns:a16="http://schemas.microsoft.com/office/drawing/2014/main" id="{B8F5751E-5979-6D2B-4A81-A53CA9F96D37}"/>
              </a:ext>
            </a:extLst>
          </p:cNvPr>
          <p:cNvSpPr txBox="1"/>
          <p:nvPr/>
        </p:nvSpPr>
        <p:spPr>
          <a:xfrm>
            <a:off x="2107904" y="3465513"/>
            <a:ext cx="7964672" cy="369332"/>
          </a:xfrm>
          <a:prstGeom prst="rect">
            <a:avLst/>
          </a:prstGeom>
          <a:noFill/>
        </p:spPr>
        <p:txBody>
          <a:bodyPr wrap="square" rtlCol="0">
            <a:spAutoFit/>
          </a:bodyPr>
          <a:lstStyle/>
          <a:p>
            <a:pPr algn="ctr"/>
            <a:r>
              <a:rPr lang="de-DE" b="1" dirty="0">
                <a:latin typeface="Roboto Mono" pitchFamily="2" charset="0"/>
                <a:ea typeface="Roboto Mono" pitchFamily="2" charset="0"/>
              </a:rPr>
              <a:t>Ihre Referentin:</a:t>
            </a:r>
            <a:endParaRPr lang="de-DE" sz="1600" b="1" dirty="0">
              <a:latin typeface="Roboto Mono" pitchFamily="2" charset="0"/>
              <a:ea typeface="Roboto Mono" pitchFamily="2" charset="0"/>
            </a:endParaRPr>
          </a:p>
        </p:txBody>
      </p:sp>
      <p:sp>
        <p:nvSpPr>
          <p:cNvPr id="8" name="Textfeld 7">
            <a:extLst>
              <a:ext uri="{FF2B5EF4-FFF2-40B4-BE49-F238E27FC236}">
                <a16:creationId xmlns:a16="http://schemas.microsoft.com/office/drawing/2014/main" id="{61BF26EC-B80F-3354-A23B-A213010D4921}"/>
              </a:ext>
            </a:extLst>
          </p:cNvPr>
          <p:cNvSpPr txBox="1"/>
          <p:nvPr/>
        </p:nvSpPr>
        <p:spPr>
          <a:xfrm>
            <a:off x="2119423" y="3907466"/>
            <a:ext cx="7953153" cy="584775"/>
          </a:xfrm>
          <a:prstGeom prst="rect">
            <a:avLst/>
          </a:prstGeom>
          <a:noFill/>
        </p:spPr>
        <p:txBody>
          <a:bodyPr wrap="square" rtlCol="0">
            <a:spAutoFit/>
          </a:bodyPr>
          <a:lstStyle/>
          <a:p>
            <a:pPr algn="ctr"/>
            <a:r>
              <a:rPr lang="de-DE" sz="3200" b="1" dirty="0">
                <a:latin typeface="Roboto Slab"/>
              </a:rPr>
              <a:t>Iris Borrmann</a:t>
            </a:r>
          </a:p>
        </p:txBody>
      </p:sp>
      <p:sp>
        <p:nvSpPr>
          <p:cNvPr id="2" name="Textfeld 1">
            <a:extLst>
              <a:ext uri="{FF2B5EF4-FFF2-40B4-BE49-F238E27FC236}">
                <a16:creationId xmlns:a16="http://schemas.microsoft.com/office/drawing/2014/main" id="{1A496D2A-0C76-A55C-20ED-A4E70C039628}"/>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14261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Urlaubsanspruch gem. § 7 BUrlG</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4 Wochen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Für alle Arbeitsverhältnisse, auch für 520€-Beschäftigungen</a:t>
            </a: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31</a:t>
            </a:fld>
            <a:endParaRPr lang="de-DE"/>
          </a:p>
        </p:txBody>
      </p:sp>
      <p:sp>
        <p:nvSpPr>
          <p:cNvPr id="5" name="Textfeld 4">
            <a:extLst>
              <a:ext uri="{FF2B5EF4-FFF2-40B4-BE49-F238E27FC236}">
                <a16:creationId xmlns:a16="http://schemas.microsoft.com/office/drawing/2014/main" id="{F8D6D6EF-F839-1CD1-133F-2F4D4766E093}"/>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63522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Änderung des Urlaubsanspruches in Folge einer Entscheidung des EuGH am 6.11.2018</a:t>
            </a:r>
          </a:p>
          <a:p>
            <a:endParaRPr lang="de-DE" dirty="0">
              <a:latin typeface="Roboto Medium" panose="02000000000000000000" pitchFamily="2" charset="0"/>
              <a:ea typeface="Roboto Medium" panose="02000000000000000000" pitchFamily="2" charset="0"/>
            </a:endParaRPr>
          </a:p>
          <a:p>
            <a:pPr marL="514350" indent="-514350">
              <a:buFont typeface="+mj-lt"/>
              <a:buAutoNum type="romanUcPeriod"/>
            </a:pPr>
            <a:r>
              <a:rPr lang="de-DE" dirty="0">
                <a:latin typeface="Roboto Medium" panose="02000000000000000000" pitchFamily="2" charset="0"/>
                <a:ea typeface="Roboto Medium" panose="02000000000000000000" pitchFamily="2" charset="0"/>
              </a:rPr>
              <a:t>Ausschlussfrist und Verjährung</a:t>
            </a:r>
          </a:p>
          <a:p>
            <a:pPr marL="514350" indent="-514350">
              <a:buFont typeface="+mj-lt"/>
              <a:buAutoNum type="romanUcPeriod"/>
            </a:pPr>
            <a:endParaRPr lang="de-DE" dirty="0">
              <a:latin typeface="Roboto Medium" panose="02000000000000000000" pitchFamily="2" charset="0"/>
              <a:ea typeface="Roboto Medium" panose="02000000000000000000" pitchFamily="2" charset="0"/>
            </a:endParaRPr>
          </a:p>
          <a:p>
            <a:pPr marL="514350" indent="-514350">
              <a:buFont typeface="+mj-lt"/>
              <a:buAutoNum type="romanUcPeriod"/>
            </a:pPr>
            <a:r>
              <a:rPr lang="de-DE" dirty="0">
                <a:latin typeface="Roboto Medium" panose="02000000000000000000" pitchFamily="2" charset="0"/>
                <a:ea typeface="Roboto Medium" panose="02000000000000000000" pitchFamily="2" charset="0"/>
              </a:rPr>
              <a:t>Hinweispflicht des Arbeitgebers</a:t>
            </a:r>
          </a:p>
          <a:p>
            <a:pPr marL="514350" indent="-514350">
              <a:buFont typeface="+mj-lt"/>
              <a:buAutoNum type="romanUcPeriod"/>
            </a:pPr>
            <a:endParaRPr lang="de-DE" dirty="0">
              <a:latin typeface="Roboto Medium" panose="02000000000000000000" pitchFamily="2" charset="0"/>
              <a:ea typeface="Roboto Medium" panose="02000000000000000000" pitchFamily="2" charset="0"/>
            </a:endParaRPr>
          </a:p>
          <a:p>
            <a:pPr marL="514350" indent="-514350">
              <a:buFont typeface="+mj-lt"/>
              <a:buAutoNum type="romanUcPeriod"/>
            </a:pPr>
            <a:r>
              <a:rPr lang="de-DE" dirty="0">
                <a:latin typeface="Roboto Medium" panose="02000000000000000000" pitchFamily="2" charset="0"/>
                <a:ea typeface="Roboto Medium" panose="02000000000000000000" pitchFamily="2" charset="0"/>
              </a:rPr>
              <a:t>Urlaubsabgeltung nach Beendigung des Arbeitsverhältnisses</a:t>
            </a: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32</a:t>
            </a:fld>
            <a:endParaRPr lang="de-DE"/>
          </a:p>
        </p:txBody>
      </p:sp>
      <p:sp>
        <p:nvSpPr>
          <p:cNvPr id="5" name="Textfeld 4">
            <a:extLst>
              <a:ext uri="{FF2B5EF4-FFF2-40B4-BE49-F238E27FC236}">
                <a16:creationId xmlns:a16="http://schemas.microsoft.com/office/drawing/2014/main" id="{8D9267A9-9F1B-5FA8-FCB8-880CFF7CE24C}"/>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95219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Wann ist der Anspruch verjährt?</a:t>
            </a:r>
          </a:p>
          <a:p>
            <a:pPr lvl="1"/>
            <a:r>
              <a:rPr lang="de-DE" dirty="0">
                <a:latin typeface="Roboto Medium" panose="02000000000000000000" pitchFamily="2" charset="0"/>
                <a:ea typeface="Roboto Medium" panose="02000000000000000000" pitchFamily="2" charset="0"/>
              </a:rPr>
              <a:t>Grundsätzlich unterliegen Urlaubsansprüche einer dreijährigen Verjährungsfrist;</a:t>
            </a:r>
          </a:p>
          <a:p>
            <a:pPr lvl="1"/>
            <a:r>
              <a:rPr lang="de-DE" dirty="0">
                <a:latin typeface="Roboto Medium" panose="02000000000000000000" pitchFamily="2" charset="0"/>
                <a:ea typeface="Roboto Medium" panose="02000000000000000000" pitchFamily="2" charset="0"/>
              </a:rPr>
              <a:t>Beginn: mit Ablauf des betreffenden Urlaubsjahres</a:t>
            </a: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33</a:t>
            </a:fld>
            <a:endParaRPr lang="de-DE"/>
          </a:p>
        </p:txBody>
      </p:sp>
      <p:sp>
        <p:nvSpPr>
          <p:cNvPr id="5" name="Textfeld 4">
            <a:extLst>
              <a:ext uri="{FF2B5EF4-FFF2-40B4-BE49-F238E27FC236}">
                <a16:creationId xmlns:a16="http://schemas.microsoft.com/office/drawing/2014/main" id="{32FC596E-508E-6D9C-BF24-4CDB9D5740D6}"/>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35048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Die 3-jährige Verjährungsfrist beginnt:</a:t>
            </a:r>
          </a:p>
          <a:p>
            <a:pPr lvl="1"/>
            <a:r>
              <a:rPr lang="de-DE" dirty="0">
                <a:latin typeface="Roboto Medium" panose="02000000000000000000" pitchFamily="2" charset="0"/>
                <a:ea typeface="Roboto Medium" panose="02000000000000000000" pitchFamily="2" charset="0"/>
              </a:rPr>
              <a:t>Am Ende des Kalenderjahres, in dem der Arbeitgeber seinen Arbeitnehmer über seinen</a:t>
            </a:r>
          </a:p>
          <a:p>
            <a:pPr marL="800100" lvl="1" indent="-342900">
              <a:buFont typeface="+mj-lt"/>
              <a:buAutoNum type="arabicPeriod"/>
            </a:pPr>
            <a:r>
              <a:rPr lang="de-DE" dirty="0">
                <a:latin typeface="Roboto Medium" panose="02000000000000000000" pitchFamily="2" charset="0"/>
                <a:ea typeface="Roboto Medium" panose="02000000000000000000" pitchFamily="2" charset="0"/>
              </a:rPr>
              <a:t>konkreten Urlaubsanspruch und</a:t>
            </a:r>
          </a:p>
          <a:p>
            <a:pPr marL="800100" lvl="1" indent="-342900">
              <a:buFont typeface="+mj-lt"/>
              <a:buAutoNum type="arabicPeriod"/>
            </a:pPr>
            <a:r>
              <a:rPr lang="de-DE" dirty="0">
                <a:latin typeface="Roboto Medium" panose="02000000000000000000" pitchFamily="2" charset="0"/>
                <a:ea typeface="Roboto Medium" panose="02000000000000000000" pitchFamily="2" charset="0"/>
              </a:rPr>
              <a:t>die Verfallsfrist</a:t>
            </a:r>
          </a:p>
          <a:p>
            <a:pPr marL="457200" lvl="1" indent="0">
              <a:buNone/>
            </a:pPr>
            <a:r>
              <a:rPr lang="de-DE" dirty="0">
                <a:latin typeface="Roboto Medium" panose="02000000000000000000" pitchFamily="2" charset="0"/>
                <a:ea typeface="Roboto Medium" panose="02000000000000000000" pitchFamily="2" charset="0"/>
              </a:rPr>
              <a:t>belehrt hat und der Arbeitnehmer ihn aus freien Stücken nicht genommen hat.</a:t>
            </a:r>
          </a:p>
          <a:p>
            <a:pPr marL="457200" lvl="1"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34</a:t>
            </a:fld>
            <a:endParaRPr lang="de-DE"/>
          </a:p>
        </p:txBody>
      </p:sp>
      <p:sp>
        <p:nvSpPr>
          <p:cNvPr id="5" name="Textfeld 4">
            <a:extLst>
              <a:ext uri="{FF2B5EF4-FFF2-40B4-BE49-F238E27FC236}">
                <a16:creationId xmlns:a16="http://schemas.microsoft.com/office/drawing/2014/main" id="{A151374F-F4F0-53AD-3465-5C10A51F9F65}"/>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974574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Der Urlaubsanspruch erlischt…</a:t>
            </a:r>
          </a:p>
          <a:p>
            <a:pPr lvl="1"/>
            <a:r>
              <a:rPr lang="de-DE" dirty="0">
                <a:latin typeface="Roboto Medium" panose="02000000000000000000" pitchFamily="2" charset="0"/>
                <a:ea typeface="Roboto Medium" panose="02000000000000000000" pitchFamily="2" charset="0"/>
              </a:rPr>
              <a:t>…wenn der Arbeitnehmer in einem Urlaubsjahr tatsächlich gearbeitet hat, bevor er aus gesundheitlichen Gründen an der Inanspruchnahme des Urlaubs gehindert war.</a:t>
            </a:r>
          </a:p>
          <a:p>
            <a:pPr lvl="1"/>
            <a:endParaRPr lang="de-DE" dirty="0">
              <a:latin typeface="Roboto Medium" panose="02000000000000000000" pitchFamily="2" charset="0"/>
              <a:ea typeface="Roboto Medium" panose="02000000000000000000" pitchFamily="2" charset="0"/>
            </a:endParaRPr>
          </a:p>
          <a:p>
            <a:pPr lvl="1"/>
            <a:r>
              <a:rPr lang="de-DE" dirty="0">
                <a:latin typeface="Roboto Medium" panose="02000000000000000000" pitchFamily="2" charset="0"/>
                <a:ea typeface="Roboto Medium" panose="02000000000000000000" pitchFamily="2" charset="0"/>
              </a:rPr>
              <a:t>…nach Ablauf des Übertragungszeitraumes von 15 Monaten, wenn der Arbeitgeber den Mitarbeiter „in die Lage versetzt hat“, seinen Urlaub in Anspruch zu nehmen.</a:t>
            </a:r>
          </a:p>
          <a:p>
            <a:pPr lvl="1"/>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35</a:t>
            </a:fld>
            <a:endParaRPr lang="de-DE"/>
          </a:p>
        </p:txBody>
      </p:sp>
      <p:sp>
        <p:nvSpPr>
          <p:cNvPr id="5" name="Textfeld 4">
            <a:extLst>
              <a:ext uri="{FF2B5EF4-FFF2-40B4-BE49-F238E27FC236}">
                <a16:creationId xmlns:a16="http://schemas.microsoft.com/office/drawing/2014/main" id="{CF08A2A7-4C93-AD55-8381-68791F822184}"/>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83543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Umkehrschluss: wenn der Arbeitnehmer in dem Urlaubsjahr nicht gearbeitet hat, erlischt der Urlaubsanspruch</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Das gilt insbesondere, wenn der Arbeitnehmer während mehrerer Bezugszeiträume in Folge arbeitsunfähig ist.</a:t>
            </a:r>
          </a:p>
          <a:p>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36</a:t>
            </a:fld>
            <a:endParaRPr lang="de-DE"/>
          </a:p>
        </p:txBody>
      </p:sp>
      <p:sp>
        <p:nvSpPr>
          <p:cNvPr id="5" name="Textfeld 4">
            <a:extLst>
              <a:ext uri="{FF2B5EF4-FFF2-40B4-BE49-F238E27FC236}">
                <a16:creationId xmlns:a16="http://schemas.microsoft.com/office/drawing/2014/main" id="{DB9FF6DB-0072-855C-FAD1-40C253618A6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62343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Wann hat der Arbeitgeber seiner Hinweispflicht genügt?</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Der Arbeitnehmer ist über seinen konkreten Urlaubsanspruch belehrt worden.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Beispiel</a:t>
            </a:r>
            <a:r>
              <a:rPr lang="de-DE" dirty="0">
                <a:latin typeface="Roboto Medium" panose="02000000000000000000" pitchFamily="2" charset="0"/>
                <a:ea typeface="Roboto Medium" panose="02000000000000000000" pitchFamily="2" charset="0"/>
              </a:rPr>
              <a:t>:</a:t>
            </a:r>
          </a:p>
          <a:p>
            <a:pPr marL="0" indent="0">
              <a:buNone/>
            </a:pPr>
            <a:r>
              <a:rPr lang="de-DE" dirty="0">
                <a:latin typeface="Roboto Medium" panose="02000000000000000000" pitchFamily="2" charset="0"/>
                <a:ea typeface="Roboto Medium" panose="02000000000000000000" pitchFamily="2" charset="0"/>
              </a:rPr>
              <a:t>Sie haben </a:t>
            </a:r>
            <a:r>
              <a:rPr lang="de-DE" b="1" dirty="0">
                <a:latin typeface="Roboto Medium" panose="02000000000000000000" pitchFamily="2" charset="0"/>
                <a:ea typeface="Roboto Medium" panose="02000000000000000000" pitchFamily="2" charset="0"/>
              </a:rPr>
              <a:t>im Jahr 2023 </a:t>
            </a:r>
            <a:r>
              <a:rPr lang="de-DE" dirty="0">
                <a:latin typeface="Roboto Medium" panose="02000000000000000000" pitchFamily="2" charset="0"/>
                <a:ea typeface="Roboto Medium" panose="02000000000000000000" pitchFamily="2" charset="0"/>
              </a:rPr>
              <a:t>einen </a:t>
            </a:r>
            <a:r>
              <a:rPr lang="de-DE" b="1" dirty="0">
                <a:latin typeface="Roboto Medium" panose="02000000000000000000" pitchFamily="2" charset="0"/>
                <a:ea typeface="Roboto Medium" panose="02000000000000000000" pitchFamily="2" charset="0"/>
              </a:rPr>
              <a:t>Urlaubsanspruch</a:t>
            </a:r>
            <a:r>
              <a:rPr lang="de-DE" dirty="0">
                <a:latin typeface="Roboto Medium" panose="02000000000000000000" pitchFamily="2" charset="0"/>
                <a:ea typeface="Roboto Medium" panose="02000000000000000000" pitchFamily="2" charset="0"/>
              </a:rPr>
              <a:t> von </a:t>
            </a:r>
            <a:r>
              <a:rPr lang="de-DE" b="1" dirty="0">
                <a:latin typeface="Roboto Medium" panose="02000000000000000000" pitchFamily="2" charset="0"/>
                <a:ea typeface="Roboto Medium" panose="02000000000000000000" pitchFamily="2" charset="0"/>
              </a:rPr>
              <a:t>22 Arbeitstagen</a:t>
            </a:r>
            <a:r>
              <a:rPr lang="de-DE" dirty="0">
                <a:latin typeface="Roboto Medium" panose="02000000000000000000" pitchFamily="2" charset="0"/>
                <a:ea typeface="Roboto Medium" panose="02000000000000000000" pitchFamily="2" charset="0"/>
              </a:rPr>
              <a:t>. Dieser setzt sich zusammen aus Ihrem vertraglichen Urlaubsanspruch von 20 Tagen und einem Resturlaubsanspruch aus dem letzten Jahr </a:t>
            </a:r>
            <a:r>
              <a:rPr lang="de-DE" dirty="0" err="1">
                <a:latin typeface="Roboto Medium" panose="02000000000000000000" pitchFamily="2" charset="0"/>
                <a:ea typeface="Roboto Medium" panose="02000000000000000000" pitchFamily="2" charset="0"/>
              </a:rPr>
              <a:t>i.H.v</a:t>
            </a:r>
            <a:r>
              <a:rPr lang="de-DE" dirty="0">
                <a:latin typeface="Roboto Medium" panose="02000000000000000000" pitchFamily="2" charset="0"/>
                <a:ea typeface="Roboto Medium" panose="02000000000000000000" pitchFamily="2" charset="0"/>
              </a:rPr>
              <a:t>. 2 Tagen.</a:t>
            </a:r>
          </a:p>
          <a:p>
            <a:pPr marL="0" indent="0">
              <a:buNone/>
            </a:pPr>
            <a:r>
              <a:rPr lang="de-DE" dirty="0">
                <a:latin typeface="Roboto Medium" panose="02000000000000000000" pitchFamily="2" charset="0"/>
                <a:ea typeface="Roboto Medium" panose="02000000000000000000" pitchFamily="2" charset="0"/>
              </a:rPr>
              <a:t> </a:t>
            </a:r>
          </a:p>
          <a:p>
            <a:pPr marL="0"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37</a:t>
            </a:fld>
            <a:endParaRPr lang="de-DE"/>
          </a:p>
        </p:txBody>
      </p:sp>
      <p:sp>
        <p:nvSpPr>
          <p:cNvPr id="5" name="Textfeld 4">
            <a:extLst>
              <a:ext uri="{FF2B5EF4-FFF2-40B4-BE49-F238E27FC236}">
                <a16:creationId xmlns:a16="http://schemas.microsoft.com/office/drawing/2014/main" id="{50EAA5DC-1D15-B733-C67A-203B33BE291B}"/>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03615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Der Arbeitnehmer ist über die Verfallsfristen belehrt worden.</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u="sng" dirty="0">
                <a:latin typeface="Roboto Medium" panose="02000000000000000000" pitchFamily="2" charset="0"/>
                <a:ea typeface="Roboto Medium" panose="02000000000000000000" pitchFamily="2" charset="0"/>
              </a:rPr>
              <a:t>Beispiel</a:t>
            </a:r>
            <a:r>
              <a:rPr lang="de-DE" dirty="0">
                <a:latin typeface="Roboto Medium" panose="02000000000000000000" pitchFamily="2" charset="0"/>
                <a:ea typeface="Roboto Medium" panose="02000000000000000000" pitchFamily="2" charset="0"/>
              </a:rPr>
              <a:t>:</a:t>
            </a:r>
          </a:p>
          <a:p>
            <a:pPr marL="0" indent="0">
              <a:buNone/>
            </a:pPr>
            <a:r>
              <a:rPr lang="de-DE" dirty="0">
                <a:latin typeface="Roboto Medium" panose="02000000000000000000" pitchFamily="2" charset="0"/>
                <a:ea typeface="Roboto Medium" panose="02000000000000000000" pitchFamily="2" charset="0"/>
              </a:rPr>
              <a:t>Der Urlaubsanspruch verfällt, wenn er nicht bis zum 31.12.2023 in Anspruch genommen worden ist. Bitte reichen Sie rechtzeitig Ihren Urlaubsantrag ein.</a:t>
            </a:r>
          </a:p>
          <a:p>
            <a:pPr marL="0"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38</a:t>
            </a:fld>
            <a:endParaRPr lang="de-DE"/>
          </a:p>
        </p:txBody>
      </p:sp>
      <p:sp>
        <p:nvSpPr>
          <p:cNvPr id="5" name="Textfeld 4">
            <a:extLst>
              <a:ext uri="{FF2B5EF4-FFF2-40B4-BE49-F238E27FC236}">
                <a16:creationId xmlns:a16="http://schemas.microsoft.com/office/drawing/2014/main" id="{4439404D-60B0-B6D7-7A73-23219A72C60E}"/>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536807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buNone/>
            </a:pPr>
            <a:r>
              <a:rPr lang="de-DE" u="sng" dirty="0">
                <a:latin typeface="Roboto Medium" panose="02000000000000000000" pitchFamily="2" charset="0"/>
                <a:ea typeface="Roboto Medium" panose="02000000000000000000" pitchFamily="2" charset="0"/>
              </a:rPr>
              <a:t>Tipp</a:t>
            </a:r>
            <a:r>
              <a:rPr lang="de-DE" dirty="0">
                <a:latin typeface="Roboto Medium" panose="02000000000000000000" pitchFamily="2" charset="0"/>
                <a:ea typeface="Roboto Medium" panose="02000000000000000000" pitchFamily="2" charset="0"/>
              </a:rPr>
              <a:t>:</a:t>
            </a:r>
          </a:p>
          <a:p>
            <a:pPr marL="0" indent="0">
              <a:buNone/>
            </a:pPr>
            <a:r>
              <a:rPr lang="de-DE" dirty="0">
                <a:latin typeface="Roboto Medium" panose="02000000000000000000" pitchFamily="2" charset="0"/>
                <a:ea typeface="Roboto Medium" panose="02000000000000000000" pitchFamily="2" charset="0"/>
              </a:rPr>
              <a:t>Schreiben Sie den Mitarbeiter bereits Anfang des Jahres individuell an (schriftlich oder in Textform).</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Ein Rundschreiben an alle Mitarbeiter, in dem sie auf die rechtzeitige Inanspruchnahme ihres Urlaubs hingewiesen werden, reicht nicht aus.</a:t>
            </a:r>
          </a:p>
          <a:p>
            <a:pPr marL="0" indent="0">
              <a:buNone/>
            </a:pPr>
            <a:endParaRPr lang="de-DE" dirty="0">
              <a:latin typeface="Roboto Medium" panose="02000000000000000000" pitchFamily="2" charset="0"/>
              <a:ea typeface="Roboto Medium" panose="02000000000000000000" pitchFamily="2" charset="0"/>
            </a:endParaRPr>
          </a:p>
          <a:p>
            <a:pPr marL="0"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39</a:t>
            </a:fld>
            <a:endParaRPr lang="de-DE"/>
          </a:p>
        </p:txBody>
      </p:sp>
      <p:sp>
        <p:nvSpPr>
          <p:cNvPr id="5" name="Textfeld 4">
            <a:extLst>
              <a:ext uri="{FF2B5EF4-FFF2-40B4-BE49-F238E27FC236}">
                <a16:creationId xmlns:a16="http://schemas.microsoft.com/office/drawing/2014/main" id="{8E8EFCB8-0D4F-DDC1-03E5-482C49D359C7}"/>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6182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WAS IST DAS PROBLEM?</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Wettbewerbsverfälschende Handlungen sollen unterlassen werden</a:t>
            </a:r>
          </a:p>
          <a:p>
            <a:r>
              <a:rPr lang="de-DE" dirty="0">
                <a:latin typeface="Roboto Medium" panose="02000000000000000000" pitchFamily="2" charset="0"/>
                <a:ea typeface="Roboto Medium" panose="02000000000000000000" pitchFamily="2" charset="0"/>
              </a:rPr>
              <a:t>Mitbewerber dürfen nicht angegriffen werden – auch nicht indirekt</a:t>
            </a:r>
          </a:p>
          <a:p>
            <a:r>
              <a:rPr lang="de-DE" dirty="0">
                <a:latin typeface="Roboto Medium" panose="02000000000000000000" pitchFamily="2" charset="0"/>
                <a:ea typeface="Roboto Medium" panose="02000000000000000000" pitchFamily="2" charset="0"/>
              </a:rPr>
              <a:t>Irreführende Werbung muss dringend verhindert werden</a:t>
            </a:r>
          </a:p>
          <a:p>
            <a:pPr marL="457200" lvl="1" indent="0">
              <a:buNone/>
            </a:pPr>
            <a:endParaRPr lang="de-DE" dirty="0">
              <a:latin typeface="Roboto Medium" panose="02000000000000000000" pitchFamily="2" charset="0"/>
              <a:ea typeface="Roboto Medium" panose="02000000000000000000" pitchFamily="2" charset="0"/>
            </a:endParaRPr>
          </a:p>
          <a:p>
            <a:pPr marL="57150" indent="0">
              <a:buNone/>
            </a:pPr>
            <a:r>
              <a:rPr lang="de-DE" dirty="0">
                <a:latin typeface="Roboto Medium" panose="02000000000000000000" pitchFamily="2" charset="0"/>
                <a:ea typeface="Roboto Medium" panose="02000000000000000000" pitchFamily="2" charset="0"/>
              </a:rPr>
              <a:t>Grundlage: UWG (Gesetz gegen den unlauteren Wettbewerb)</a:t>
            </a: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a:t>
            </a:fld>
            <a:endParaRPr lang="de-DE"/>
          </a:p>
        </p:txBody>
      </p:sp>
      <p:sp>
        <p:nvSpPr>
          <p:cNvPr id="5" name="Textfeld 4">
            <a:extLst>
              <a:ext uri="{FF2B5EF4-FFF2-40B4-BE49-F238E27FC236}">
                <a16:creationId xmlns:a16="http://schemas.microsoft.com/office/drawing/2014/main" id="{4AA6DA03-3820-833E-EC6B-DD62A394139D}"/>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965014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buNone/>
            </a:pPr>
            <a:r>
              <a:rPr lang="de-DE" u="sng" dirty="0">
                <a:latin typeface="Roboto Medium" panose="02000000000000000000" pitchFamily="2" charset="0"/>
                <a:ea typeface="Roboto Medium" panose="02000000000000000000" pitchFamily="2" charset="0"/>
              </a:rPr>
              <a:t>Sonderfall: Hinweispflicht bei Langzeiterkrankten</a:t>
            </a: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Auch hier muss der Arbeitgeber den Mitarbeiter rechtzeitig in die Lage versetzt haben, seinen Urlaubsanspruch vor Beginn der Arbeitsunfähigkeit oder Erwerbsunfähigkeit zu nehmen; auch das spricht für einen Hinweis direkt zu Beginn des Jahres.</a:t>
            </a:r>
          </a:p>
          <a:p>
            <a:pPr marL="0"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40</a:t>
            </a:fld>
            <a:endParaRPr lang="de-DE"/>
          </a:p>
        </p:txBody>
      </p:sp>
      <p:sp>
        <p:nvSpPr>
          <p:cNvPr id="5" name="Textfeld 4">
            <a:extLst>
              <a:ext uri="{FF2B5EF4-FFF2-40B4-BE49-F238E27FC236}">
                <a16:creationId xmlns:a16="http://schemas.microsoft.com/office/drawing/2014/main" id="{D6B86CC1-634F-0A0F-D275-A1D80E6E6F43}"/>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498463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URLAUB</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Zahlung des Urlaubsabgeltungsanspruches</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Nicht genommener Urlaubsanspruch ist nach Beendigung des Arbeitsverhältnisses abzugelten (auszuzahlen)</a:t>
            </a:r>
          </a:p>
          <a:p>
            <a:pPr lvl="1"/>
            <a:r>
              <a:rPr lang="de-DE" dirty="0">
                <a:latin typeface="Roboto Medium" panose="02000000000000000000" pitchFamily="2" charset="0"/>
                <a:ea typeface="Roboto Medium" panose="02000000000000000000" pitchFamily="2" charset="0"/>
              </a:rPr>
              <a:t>Wenn er nicht verjährt oder verfallen ist</a:t>
            </a:r>
          </a:p>
          <a:p>
            <a:pPr lvl="1"/>
            <a:r>
              <a:rPr lang="de-DE" dirty="0">
                <a:latin typeface="Roboto Medium" panose="02000000000000000000" pitchFamily="2" charset="0"/>
                <a:ea typeface="Roboto Medium" panose="02000000000000000000" pitchFamily="2" charset="0"/>
              </a:rPr>
              <a:t>Verjährung tritt 3 Jahre nach Ausscheiden des Mitarbeiters ein (Frist beginnt erst mit dem Ende des Jahres, in dem der Mitarbeiter ausscheidet).</a:t>
            </a:r>
          </a:p>
          <a:p>
            <a:pPr lvl="1"/>
            <a:r>
              <a:rPr lang="de-DE" dirty="0">
                <a:latin typeface="Roboto Medium" panose="02000000000000000000" pitchFamily="2" charset="0"/>
                <a:ea typeface="Roboto Medium" panose="02000000000000000000" pitchFamily="2" charset="0"/>
              </a:rPr>
              <a:t>Nach Beendigung des Arbeitsverhältnisses gibt es keine Hinweispflicht des Arbeitgebers.</a:t>
            </a:r>
          </a:p>
          <a:p>
            <a:pPr lvl="1"/>
            <a:r>
              <a:rPr lang="de-DE" dirty="0">
                <a:latin typeface="Roboto Medium" panose="02000000000000000000" pitchFamily="2" charset="0"/>
                <a:ea typeface="Roboto Medium" panose="02000000000000000000" pitchFamily="2" charset="0"/>
              </a:rPr>
              <a:t>Kann ggf. auch bei einer vertraglichen Ausschlussfrist verfallen (entschieden bislang nur für tarifliche Ausschlussfristen).</a:t>
            </a:r>
          </a:p>
          <a:p>
            <a:pPr marL="0" indent="0">
              <a:buNone/>
            </a:pPr>
            <a:endParaRPr lang="de-DE" dirty="0">
              <a:latin typeface="Roboto Medium" panose="02000000000000000000" pitchFamily="2" charset="0"/>
              <a:ea typeface="Roboto Medium" panose="02000000000000000000" pitchFamily="2" charset="0"/>
            </a:endParaRP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41</a:t>
            </a:fld>
            <a:endParaRPr lang="de-DE"/>
          </a:p>
        </p:txBody>
      </p:sp>
      <p:sp>
        <p:nvSpPr>
          <p:cNvPr id="5" name="Textfeld 4">
            <a:extLst>
              <a:ext uri="{FF2B5EF4-FFF2-40B4-BE49-F238E27FC236}">
                <a16:creationId xmlns:a16="http://schemas.microsoft.com/office/drawing/2014/main" id="{16BDE315-952A-7B8A-978F-19801E58750C}"/>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261629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EuGH-Verpflichtung schon seit Mai 2019</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BAG-Bestätigung im September 2022</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Noch nicht gesetzlich geregelt; seit dem 18.4.2023 liegt ein Arbeitsentwurf eines neuen Arbeitszeitgesetzes vor</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Bis es zu einer gesetzlichen Regelung kommt, ist das BAG-Urteil bindend.</a:t>
            </a:r>
          </a:p>
          <a:p>
            <a:pPr marL="800100" lvl="1" indent="-342900">
              <a:buFont typeface="+mj-lt"/>
              <a:buAutoNum type="arabicPeriod"/>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42</a:t>
            </a:fld>
            <a:endParaRPr lang="de-DE"/>
          </a:p>
        </p:txBody>
      </p:sp>
      <p:sp>
        <p:nvSpPr>
          <p:cNvPr id="5" name="Textfeld 4">
            <a:extLst>
              <a:ext uri="{FF2B5EF4-FFF2-40B4-BE49-F238E27FC236}">
                <a16:creationId xmlns:a16="http://schemas.microsoft.com/office/drawing/2014/main" id="{653DC5E6-DCFE-B096-D8FB-965FAF23F03B}"/>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765410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Aktuelle Verpflichtungen der Arbeitszeiterfassung:</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Der Europäische Gerichtshof (EuGH) hat Arbeitgeber bereits mit einem Urteil von Mai 2019 verpflichtet, die volle Arbeitszeit ihrer Beschäftigten </a:t>
            </a:r>
            <a:r>
              <a:rPr lang="de-DE" u="sng" dirty="0">
                <a:latin typeface="Roboto Medium" panose="02000000000000000000" pitchFamily="2" charset="0"/>
                <a:ea typeface="Roboto Medium" panose="02000000000000000000" pitchFamily="2" charset="0"/>
              </a:rPr>
              <a:t>systematisch zu erfassen</a:t>
            </a:r>
            <a:r>
              <a:rPr lang="de-DE" dirty="0">
                <a:latin typeface="Roboto Medium" panose="02000000000000000000" pitchFamily="2" charset="0"/>
                <a:ea typeface="Roboto Medium" panose="02000000000000000000" pitchFamily="2" charset="0"/>
              </a:rPr>
              <a:t>. </a:t>
            </a:r>
          </a:p>
          <a:p>
            <a:r>
              <a:rPr lang="de-DE" dirty="0">
                <a:latin typeface="Roboto Medium" panose="02000000000000000000" pitchFamily="2" charset="0"/>
                <a:ea typeface="Roboto Medium" panose="02000000000000000000" pitchFamily="2" charset="0"/>
              </a:rPr>
              <a:t>Im Anschluss hat das Bundesarbeitsgericht (BAG) im September 2022 (Az. 1 ABR 22/21), festgestellt, dass in Deutschland die gesamte Arbeitszeit der Arbeitnehmerinnen und Arbeitnehmer aufzuzeichnen ist. </a:t>
            </a:r>
            <a:r>
              <a:rPr lang="de-DE" u="sng" dirty="0">
                <a:latin typeface="Roboto Medium" panose="02000000000000000000" pitchFamily="2" charset="0"/>
                <a:ea typeface="Roboto Medium" panose="02000000000000000000" pitchFamily="2" charset="0"/>
              </a:rPr>
              <a:t>Arbeitgeber sind verpflichtet, ein System einzuführen, mit dem die von den Arbeitnehmern geleistete Arbeitszeit erfasst werden kann. </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43</a:t>
            </a:fld>
            <a:endParaRPr lang="de-DE"/>
          </a:p>
        </p:txBody>
      </p:sp>
      <p:sp>
        <p:nvSpPr>
          <p:cNvPr id="5" name="Textfeld 4">
            <a:extLst>
              <a:ext uri="{FF2B5EF4-FFF2-40B4-BE49-F238E27FC236}">
                <a16:creationId xmlns:a16="http://schemas.microsoft.com/office/drawing/2014/main" id="{FA7DF02B-2A5C-1AF5-D830-FA523C44D1F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4328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buNone/>
            </a:pPr>
            <a:r>
              <a:rPr lang="de-DE" u="sng" dirty="0">
                <a:latin typeface="Roboto Medium" panose="02000000000000000000" pitchFamily="2" charset="0"/>
                <a:ea typeface="Roboto Medium" panose="02000000000000000000" pitchFamily="2" charset="0"/>
              </a:rPr>
              <a:t>Entwurf eines Gesetzes zur Arbeitszeiterfassung (18.4.2023)</a:t>
            </a:r>
          </a:p>
          <a:p>
            <a:pPr marL="0" indent="0">
              <a:buNone/>
            </a:pPr>
            <a:r>
              <a:rPr lang="de-DE" dirty="0">
                <a:latin typeface="Roboto Medium" panose="02000000000000000000" pitchFamily="2" charset="0"/>
                <a:ea typeface="Roboto Medium" panose="02000000000000000000" pitchFamily="2" charset="0"/>
              </a:rPr>
              <a:t>Laut dem Gesetzentwurf soll der Arbeitgeber dazu verpflichtet werden, Beginn, Ende und Dauer der täglichen Arbeitszeit der Arbeitnehmerinnen und Arbeitnehmer jeweils am Tag der Arbeitsleistung elektronisch aufzuzeichnen</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44</a:t>
            </a:fld>
            <a:endParaRPr lang="de-DE"/>
          </a:p>
        </p:txBody>
      </p:sp>
      <p:sp>
        <p:nvSpPr>
          <p:cNvPr id="5" name="Textfeld 4">
            <a:extLst>
              <a:ext uri="{FF2B5EF4-FFF2-40B4-BE49-F238E27FC236}">
                <a16:creationId xmlns:a16="http://schemas.microsoft.com/office/drawing/2014/main" id="{34FA0ED0-4B22-2E0B-ED81-8299D73B7B8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720651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u="sng" dirty="0">
                <a:latin typeface="Roboto Medium" panose="02000000000000000000" pitchFamily="2" charset="0"/>
                <a:ea typeface="Roboto Medium" panose="02000000000000000000" pitchFamily="2" charset="0"/>
              </a:rPr>
              <a:t>Aktuelle Verpflichtungen: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Grundlage ist die Entscheidung des BAG:</a:t>
            </a:r>
          </a:p>
          <a:p>
            <a:pPr lvl="1"/>
            <a:r>
              <a:rPr lang="de-DE" dirty="0">
                <a:latin typeface="Roboto Medium" panose="02000000000000000000" pitchFamily="2" charset="0"/>
                <a:ea typeface="Roboto Medium" panose="02000000000000000000" pitchFamily="2" charset="0"/>
              </a:rPr>
              <a:t>Die Arbeitszeitaufzeichnungen sind danach </a:t>
            </a:r>
            <a:r>
              <a:rPr lang="de-DE" b="1" dirty="0">
                <a:latin typeface="Roboto Medium" panose="02000000000000000000" pitchFamily="2" charset="0"/>
                <a:ea typeface="Roboto Medium" panose="02000000000000000000" pitchFamily="2" charset="0"/>
              </a:rPr>
              <a:t>nicht an eine bestimmte Form gebunden </a:t>
            </a:r>
            <a:r>
              <a:rPr lang="de-DE" dirty="0">
                <a:latin typeface="Roboto Medium" panose="02000000000000000000" pitchFamily="2" charset="0"/>
                <a:ea typeface="Roboto Medium" panose="02000000000000000000" pitchFamily="2" charset="0"/>
              </a:rPr>
              <a:t>und können sowohl elektronisch als auch schriftlich geführt werden. Lediglich </a:t>
            </a:r>
            <a:r>
              <a:rPr lang="de-DE" b="1" dirty="0">
                <a:latin typeface="Roboto Medium" panose="02000000000000000000" pitchFamily="2" charset="0"/>
                <a:ea typeface="Roboto Medium" panose="02000000000000000000" pitchFamily="2" charset="0"/>
              </a:rPr>
              <a:t>Beginn, Ende und Dauer der täglichen Arbeitszeit sind zu erfassen</a:t>
            </a:r>
            <a:r>
              <a:rPr lang="de-DE" dirty="0">
                <a:latin typeface="Roboto Medium" panose="02000000000000000000" pitchFamily="2" charset="0"/>
                <a:ea typeface="Roboto Medium" panose="02000000000000000000" pitchFamily="2" charset="0"/>
              </a:rPr>
              <a:t>.</a:t>
            </a:r>
          </a:p>
          <a:p>
            <a:pPr lvl="1"/>
            <a:r>
              <a:rPr lang="de-DE" dirty="0">
                <a:latin typeface="Roboto Medium" panose="02000000000000000000" pitchFamily="2" charset="0"/>
                <a:ea typeface="Roboto Medium" panose="02000000000000000000" pitchFamily="2" charset="0"/>
              </a:rPr>
              <a:t>Konkret bedeutet dies, dass die </a:t>
            </a:r>
            <a:r>
              <a:rPr lang="de-DE" b="1" dirty="0">
                <a:latin typeface="Roboto Medium" panose="02000000000000000000" pitchFamily="2" charset="0"/>
                <a:ea typeface="Roboto Medium" panose="02000000000000000000" pitchFamily="2" charset="0"/>
              </a:rPr>
              <a:t>genaue Uhrzeit </a:t>
            </a:r>
            <a:r>
              <a:rPr lang="de-DE" dirty="0">
                <a:latin typeface="Roboto Medium" panose="02000000000000000000" pitchFamily="2" charset="0"/>
                <a:ea typeface="Roboto Medium" panose="02000000000000000000" pitchFamily="2" charset="0"/>
              </a:rPr>
              <a:t>des Anfangs und des Endes der Arbeit notiert werden müssen. </a:t>
            </a:r>
          </a:p>
          <a:p>
            <a:pPr lvl="1"/>
            <a:r>
              <a:rPr lang="de-DE" dirty="0">
                <a:latin typeface="Roboto Medium" panose="02000000000000000000" pitchFamily="2" charset="0"/>
                <a:ea typeface="Roboto Medium" panose="02000000000000000000" pitchFamily="2" charset="0"/>
              </a:rPr>
              <a:t>Eine pauschale Notiz, dass ein Beschäftigter acht Stunden gearbeitet und 30 Minuten Pause gemacht hat, reicht nicht aus!</a:t>
            </a:r>
          </a:p>
          <a:p>
            <a:pPr lvl="1"/>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45</a:t>
            </a:fld>
            <a:endParaRPr lang="de-DE"/>
          </a:p>
        </p:txBody>
      </p:sp>
      <p:sp>
        <p:nvSpPr>
          <p:cNvPr id="5" name="Textfeld 4">
            <a:extLst>
              <a:ext uri="{FF2B5EF4-FFF2-40B4-BE49-F238E27FC236}">
                <a16:creationId xmlns:a16="http://schemas.microsoft.com/office/drawing/2014/main" id="{59D688B7-A09D-C990-91C1-AB763F0423A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20007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u="sng" dirty="0">
                <a:latin typeface="Roboto Medium" panose="02000000000000000000" pitchFamily="2" charset="0"/>
                <a:ea typeface="Roboto Medium" panose="02000000000000000000" pitchFamily="2" charset="0"/>
              </a:rPr>
              <a:t>Geltung der BAG-Entscheidung:</a:t>
            </a:r>
          </a:p>
          <a:p>
            <a:pPr marL="57150" indent="0">
              <a:buNone/>
            </a:pPr>
            <a:endParaRPr lang="de-DE" dirty="0">
              <a:latin typeface="Roboto Medium" panose="02000000000000000000" pitchFamily="2" charset="0"/>
              <a:ea typeface="Roboto Medium" panose="02000000000000000000" pitchFamily="2" charset="0"/>
            </a:endParaRPr>
          </a:p>
          <a:p>
            <a:pPr marL="400050"/>
            <a:r>
              <a:rPr lang="de-DE" dirty="0">
                <a:solidFill>
                  <a:srgbClr val="FF0000"/>
                </a:solidFill>
                <a:latin typeface="Roboto Medium" panose="02000000000000000000" pitchFamily="2" charset="0"/>
                <a:ea typeface="Roboto Medium" panose="02000000000000000000" pitchFamily="2" charset="0"/>
              </a:rPr>
              <a:t>AB SOFORT!!</a:t>
            </a:r>
          </a:p>
          <a:p>
            <a:pPr marL="400050"/>
            <a:endParaRPr lang="de-DE" dirty="0">
              <a:solidFill>
                <a:srgbClr val="FF0000"/>
              </a:solidFill>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Möglichkeit der betrieblichen Erfassung und der Dokumentation durch die </a:t>
            </a:r>
            <a:r>
              <a:rPr lang="de-DE" b="1" dirty="0">
                <a:latin typeface="Roboto Medium" panose="02000000000000000000" pitchFamily="2" charset="0"/>
                <a:ea typeface="Roboto Medium" panose="02000000000000000000" pitchFamily="2" charset="0"/>
              </a:rPr>
              <a:t>Mitarbeiter</a:t>
            </a:r>
            <a:r>
              <a:rPr lang="de-DE" dirty="0">
                <a:latin typeface="Roboto Medium" panose="02000000000000000000" pitchFamily="2" charset="0"/>
                <a:ea typeface="Roboto Medium" panose="02000000000000000000" pitchFamily="2" charset="0"/>
              </a:rPr>
              <a:t>; sie kann vom Arbeitgeber auf diese delegiert werden. </a:t>
            </a:r>
          </a:p>
          <a:p>
            <a:r>
              <a:rPr lang="de-DE" dirty="0">
                <a:latin typeface="Roboto Medium" panose="02000000000000000000" pitchFamily="2" charset="0"/>
                <a:ea typeface="Roboto Medium" panose="02000000000000000000" pitchFamily="2" charset="0"/>
              </a:rPr>
              <a:t>Schriftlich, in Textform, digital – das ist alles Vereinbarungssache. </a:t>
            </a:r>
          </a:p>
          <a:p>
            <a:pPr lvl="1"/>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46</a:t>
            </a:fld>
            <a:endParaRPr lang="de-DE"/>
          </a:p>
        </p:txBody>
      </p:sp>
      <p:sp>
        <p:nvSpPr>
          <p:cNvPr id="5" name="Textfeld 4">
            <a:extLst>
              <a:ext uri="{FF2B5EF4-FFF2-40B4-BE49-F238E27FC236}">
                <a16:creationId xmlns:a16="http://schemas.microsoft.com/office/drawing/2014/main" id="{039F7111-227D-C2FE-5149-11647E9675C7}"/>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917475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Arbeitgeber muss  Vorgaben machen, wie z.B. ein Dokument vorbereiten, in das die Beschäftigten ihre Arbeitszeiten eintragen können.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Arbeitgeber muss kontrollieren, dass die Arbeitszeiten dokumentiert werden. </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Arbeitgeber darf sich nicht darauf verlassen, dass alle Arbeitszeiten korrekt eingetragen wurden.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Arbeitgeber muss dies zumindest stichpunktweise überprüfen.</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47</a:t>
            </a:fld>
            <a:endParaRPr lang="de-DE"/>
          </a:p>
        </p:txBody>
      </p:sp>
      <p:sp>
        <p:nvSpPr>
          <p:cNvPr id="5" name="Textfeld 4">
            <a:extLst>
              <a:ext uri="{FF2B5EF4-FFF2-40B4-BE49-F238E27FC236}">
                <a16:creationId xmlns:a16="http://schemas.microsoft.com/office/drawing/2014/main" id="{627B1FD7-E71E-E980-952D-561EEB3C916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372148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u="sng" dirty="0">
                <a:latin typeface="Roboto Medium" panose="02000000000000000000" pitchFamily="2" charset="0"/>
                <a:ea typeface="Roboto Medium" panose="02000000000000000000" pitchFamily="2" charset="0"/>
              </a:rPr>
              <a:t>Ab welchem Moment ist Mehrarbeit zu zahlen?</a:t>
            </a:r>
          </a:p>
          <a:p>
            <a:pPr lvl="1"/>
            <a:endParaRPr lang="de-DE" dirty="0">
              <a:latin typeface="Roboto Medium" panose="02000000000000000000" pitchFamily="2" charset="0"/>
              <a:ea typeface="Roboto Medium" panose="02000000000000000000" pitchFamily="2" charset="0"/>
            </a:endParaRPr>
          </a:p>
          <a:p>
            <a:pPr lvl="1"/>
            <a:r>
              <a:rPr lang="sv-SE" dirty="0">
                <a:latin typeface="Roboto Medium" panose="02000000000000000000" pitchFamily="2" charset="0"/>
                <a:ea typeface="Roboto Medium" panose="02000000000000000000" pitchFamily="2" charset="0"/>
              </a:rPr>
              <a:t>15 Min?</a:t>
            </a:r>
          </a:p>
          <a:p>
            <a:pPr lvl="1"/>
            <a:endParaRPr lang="sv-SE" dirty="0">
              <a:latin typeface="Roboto Medium" panose="02000000000000000000" pitchFamily="2" charset="0"/>
              <a:ea typeface="Roboto Medium" panose="02000000000000000000" pitchFamily="2" charset="0"/>
            </a:endParaRPr>
          </a:p>
          <a:p>
            <a:pPr lvl="1"/>
            <a:r>
              <a:rPr lang="sv-SE" dirty="0">
                <a:latin typeface="Roboto Medium" panose="02000000000000000000" pitchFamily="2" charset="0"/>
                <a:ea typeface="Roboto Medium" panose="02000000000000000000" pitchFamily="2" charset="0"/>
              </a:rPr>
              <a:t>30 Min?</a:t>
            </a:r>
          </a:p>
          <a:p>
            <a:pPr lvl="1"/>
            <a:endParaRPr lang="sv-SE" dirty="0">
              <a:latin typeface="Roboto Medium" panose="02000000000000000000" pitchFamily="2" charset="0"/>
              <a:ea typeface="Roboto Medium" panose="02000000000000000000" pitchFamily="2" charset="0"/>
            </a:endParaRPr>
          </a:p>
          <a:p>
            <a:pPr lvl="1"/>
            <a:r>
              <a:rPr lang="sv-SE" dirty="0">
                <a:latin typeface="Roboto Medium" panose="02000000000000000000" pitchFamily="2" charset="0"/>
                <a:ea typeface="Roboto Medium" panose="02000000000000000000" pitchFamily="2" charset="0"/>
              </a:rPr>
              <a:t>5 Min?</a:t>
            </a:r>
          </a:p>
          <a:p>
            <a:pPr lvl="1"/>
            <a:endParaRPr lang="sv-SE" dirty="0">
              <a:latin typeface="Roboto Medium" panose="02000000000000000000" pitchFamily="2" charset="0"/>
              <a:ea typeface="Roboto Medium" panose="02000000000000000000" pitchFamily="2" charset="0"/>
            </a:endParaRPr>
          </a:p>
          <a:p>
            <a:pPr lvl="1"/>
            <a:r>
              <a:rPr lang="sv-SE" dirty="0">
                <a:latin typeface="Roboto Medium" panose="02000000000000000000" pitchFamily="2" charset="0"/>
                <a:ea typeface="Roboto Medium" panose="02000000000000000000" pitchFamily="2" charset="0"/>
              </a:rPr>
              <a:t>1 Min?</a:t>
            </a:r>
          </a:p>
          <a:p>
            <a:pPr lvl="1"/>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48</a:t>
            </a:fld>
            <a:endParaRPr lang="de-DE"/>
          </a:p>
        </p:txBody>
      </p:sp>
      <p:sp>
        <p:nvSpPr>
          <p:cNvPr id="6" name="Textfeld 5">
            <a:extLst>
              <a:ext uri="{FF2B5EF4-FFF2-40B4-BE49-F238E27FC236}">
                <a16:creationId xmlns:a16="http://schemas.microsoft.com/office/drawing/2014/main" id="{ED45411D-7F72-CFBE-4140-8A1D866B0E21}"/>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
        <p:nvSpPr>
          <p:cNvPr id="9" name="Pfeil: nach unten 8">
            <a:extLst>
              <a:ext uri="{FF2B5EF4-FFF2-40B4-BE49-F238E27FC236}">
                <a16:creationId xmlns:a16="http://schemas.microsoft.com/office/drawing/2014/main" id="{206D4C36-BA39-ACB9-873A-2699B827454A}"/>
              </a:ext>
            </a:extLst>
          </p:cNvPr>
          <p:cNvSpPr/>
          <p:nvPr/>
        </p:nvSpPr>
        <p:spPr>
          <a:xfrm rot="16200000">
            <a:off x="4890978" y="3448909"/>
            <a:ext cx="2052083" cy="1403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1">
            <a:extLst>
              <a:ext uri="{FF2B5EF4-FFF2-40B4-BE49-F238E27FC236}">
                <a16:creationId xmlns:a16="http://schemas.microsoft.com/office/drawing/2014/main" id="{0AEE51B6-E500-F8BF-D349-1C7BFA4B38F9}"/>
              </a:ext>
            </a:extLst>
          </p:cNvPr>
          <p:cNvSpPr txBox="1">
            <a:spLocks/>
          </p:cNvSpPr>
          <p:nvPr/>
        </p:nvSpPr>
        <p:spPr>
          <a:xfrm>
            <a:off x="7316269" y="312461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de-DE" b="1" dirty="0">
                <a:latin typeface="Roboto Slab" pitchFamily="2" charset="0"/>
                <a:ea typeface="Roboto Slab" pitchFamily="2" charset="0"/>
              </a:rPr>
            </a:br>
            <a:r>
              <a:rPr lang="de-DE" b="1" dirty="0">
                <a:latin typeface="Roboto Slab" pitchFamily="2" charset="0"/>
                <a:ea typeface="Roboto Slab" pitchFamily="2" charset="0"/>
              </a:rPr>
              <a:t>Was sagen Sie?</a:t>
            </a:r>
          </a:p>
        </p:txBody>
      </p:sp>
    </p:spTree>
    <p:extLst>
      <p:ext uri="{BB962C8B-B14F-4D97-AF65-F5344CB8AC3E}">
        <p14:creationId xmlns:p14="http://schemas.microsoft.com/office/powerpoint/2010/main" val="3527017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Fall: Ein Mitarbeiter eines Callcenters hatte geklagt, weil die Arbeitgeberin ihm die Vorbereitungszeit (Hochfahren Computer, Anmeldungen und Programmöffnungen) nicht als Arbeitszeit anerkennen wollte. </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Dem Kläger mussten 9 Minuten und 20 Sekunden an 259 Arbeitstagen (39 Stunden und 43 Minuten) gutgeschrieben werden.</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49</a:t>
            </a:fld>
            <a:endParaRPr lang="de-DE"/>
          </a:p>
        </p:txBody>
      </p:sp>
      <p:sp>
        <p:nvSpPr>
          <p:cNvPr id="5" name="Textfeld 4">
            <a:extLst>
              <a:ext uri="{FF2B5EF4-FFF2-40B4-BE49-F238E27FC236}">
                <a16:creationId xmlns:a16="http://schemas.microsoft.com/office/drawing/2014/main" id="{865F9148-FA5B-33E3-9C65-22B2EDEB5E72}"/>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77403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UWG SCHÜTZT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Verbraucher</a:t>
            </a:r>
          </a:p>
          <a:p>
            <a:r>
              <a:rPr lang="de-DE" dirty="0">
                <a:latin typeface="Roboto Medium" panose="02000000000000000000" pitchFamily="2" charset="0"/>
                <a:ea typeface="Roboto Medium" panose="02000000000000000000" pitchFamily="2" charset="0"/>
              </a:rPr>
              <a:t>Allgemeinheit</a:t>
            </a:r>
          </a:p>
          <a:p>
            <a:r>
              <a:rPr lang="de-DE" dirty="0">
                <a:latin typeface="Roboto Medium" panose="02000000000000000000" pitchFamily="2" charset="0"/>
                <a:ea typeface="Roboto Medium" panose="02000000000000000000" pitchFamily="2" charset="0"/>
              </a:rPr>
              <a:t>Mitbewerber</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daher kann beispielsweise moralisch anstößige Werbung dennoch rechtmäßig sein</a:t>
            </a:r>
          </a:p>
          <a:p>
            <a:endParaRPr lang="de-DE" dirty="0">
              <a:latin typeface="Roboto Medium" panose="02000000000000000000" pitchFamily="2" charset="0"/>
              <a:ea typeface="Roboto Medium" panose="02000000000000000000" pitchFamily="2" charset="0"/>
            </a:endParaRP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a:t>
            </a:fld>
            <a:endParaRPr lang="de-DE"/>
          </a:p>
        </p:txBody>
      </p:sp>
      <p:sp>
        <p:nvSpPr>
          <p:cNvPr id="5" name="Textfeld 4">
            <a:extLst>
              <a:ext uri="{FF2B5EF4-FFF2-40B4-BE49-F238E27FC236}">
                <a16:creationId xmlns:a16="http://schemas.microsoft.com/office/drawing/2014/main" id="{C070EC87-63CC-2356-00F4-45DBE5AECD38}"/>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
        <p:nvSpPr>
          <p:cNvPr id="6" name="Ellipse 5">
            <a:extLst>
              <a:ext uri="{FF2B5EF4-FFF2-40B4-BE49-F238E27FC236}">
                <a16:creationId xmlns:a16="http://schemas.microsoft.com/office/drawing/2014/main" id="{A178E576-9661-D2F9-C480-D860B26C6D05}"/>
              </a:ext>
            </a:extLst>
          </p:cNvPr>
          <p:cNvSpPr/>
          <p:nvPr/>
        </p:nvSpPr>
        <p:spPr>
          <a:xfrm>
            <a:off x="2901340" y="4618108"/>
            <a:ext cx="2041452" cy="1949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Medium"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SAFT-KAMPAGNE</a:t>
            </a:r>
            <a:endParaRPr lang="de-DE" dirty="0">
              <a:solidFill>
                <a:schemeClr val="tx1"/>
              </a:solidFill>
              <a:latin typeface="Roboto Medium" panose="02000000000000000000" pitchFamily="2" charset="0"/>
              <a:ea typeface="Roboto Medium" panose="02000000000000000000" pitchFamily="2" charset="0"/>
            </a:endParaRPr>
          </a:p>
          <a:p>
            <a:pPr algn="ctr"/>
            <a:r>
              <a:rPr lang="de-DE" dirty="0">
                <a:solidFill>
                  <a:schemeClr val="tx1"/>
                </a:solidFill>
                <a:latin typeface="Roboto Medium" panose="02000000000000000000" pitchFamily="2" charset="0"/>
                <a:ea typeface="Roboto Medium" panose="02000000000000000000" pitchFamily="2" charset="0"/>
              </a:rPr>
              <a:t>1</a:t>
            </a:r>
          </a:p>
        </p:txBody>
      </p:sp>
      <p:sp>
        <p:nvSpPr>
          <p:cNvPr id="7" name="Ellipse 6">
            <a:extLst>
              <a:ext uri="{FF2B5EF4-FFF2-40B4-BE49-F238E27FC236}">
                <a16:creationId xmlns:a16="http://schemas.microsoft.com/office/drawing/2014/main" id="{621E16C5-1CFF-926F-D780-93BAABB47C92}"/>
              </a:ext>
            </a:extLst>
          </p:cNvPr>
          <p:cNvSpPr/>
          <p:nvPr/>
        </p:nvSpPr>
        <p:spPr>
          <a:xfrm>
            <a:off x="6101874" y="4618108"/>
            <a:ext cx="2041452" cy="1949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Medium" panose="02000000000000000000" pitchFamily="2" charset="0"/>
                <a:ea typeface="Roboto Medium" panose="02000000000000000000" pitchFamily="2" charset="0"/>
                <a:hlinkClick r:id="rId4">
                  <a:extLst>
                    <a:ext uri="{A12FA001-AC4F-418D-AE19-62706E023703}">
                      <ahyp:hlinkClr xmlns:ahyp="http://schemas.microsoft.com/office/drawing/2018/hyperlinkcolor" val="tx"/>
                    </a:ext>
                  </a:extLst>
                </a:hlinkClick>
              </a:rPr>
              <a:t>SAFT-KAMPAGNE</a:t>
            </a:r>
            <a:endParaRPr lang="de-DE" dirty="0">
              <a:solidFill>
                <a:schemeClr val="tx1"/>
              </a:solidFill>
              <a:latin typeface="Roboto Medium" panose="02000000000000000000" pitchFamily="2" charset="0"/>
              <a:ea typeface="Roboto Medium" panose="02000000000000000000" pitchFamily="2" charset="0"/>
            </a:endParaRPr>
          </a:p>
          <a:p>
            <a:pPr algn="ctr"/>
            <a:r>
              <a:rPr lang="de-DE" sz="1600" dirty="0">
                <a:latin typeface="Roboto Medium" panose="02000000000000000000" pitchFamily="2" charset="0"/>
                <a:ea typeface="Roboto Medium" panose="02000000000000000000" pitchFamily="2" charset="0"/>
              </a:rPr>
              <a:t>2</a:t>
            </a:r>
          </a:p>
        </p:txBody>
      </p:sp>
      <p:sp>
        <p:nvSpPr>
          <p:cNvPr id="8" name="Textfeld 7">
            <a:extLst>
              <a:ext uri="{FF2B5EF4-FFF2-40B4-BE49-F238E27FC236}">
                <a16:creationId xmlns:a16="http://schemas.microsoft.com/office/drawing/2014/main" id="{0D0A1FFD-A896-7AA0-E51A-A1D7A465244E}"/>
              </a:ext>
            </a:extLst>
          </p:cNvPr>
          <p:cNvSpPr txBox="1"/>
          <p:nvPr/>
        </p:nvSpPr>
        <p:spPr>
          <a:xfrm>
            <a:off x="307799" y="5408004"/>
            <a:ext cx="2316829" cy="369332"/>
          </a:xfrm>
          <a:prstGeom prst="rect">
            <a:avLst/>
          </a:prstGeom>
          <a:noFill/>
        </p:spPr>
        <p:txBody>
          <a:bodyPr wrap="square" rtlCol="0">
            <a:spAutoFit/>
          </a:bodyPr>
          <a:lstStyle/>
          <a:p>
            <a:pPr algn="ctr"/>
            <a:r>
              <a:rPr lang="de-DE" dirty="0">
                <a:latin typeface="Roboto Medium" panose="02000000000000000000" pitchFamily="2" charset="0"/>
                <a:ea typeface="Roboto Medium" panose="02000000000000000000" pitchFamily="2" charset="0"/>
              </a:rPr>
              <a:t>Links:</a:t>
            </a:r>
          </a:p>
        </p:txBody>
      </p:sp>
    </p:spTree>
    <p:extLst>
      <p:ext uri="{BB962C8B-B14F-4D97-AF65-F5344CB8AC3E}">
        <p14:creationId xmlns:p14="http://schemas.microsoft.com/office/powerpoint/2010/main" val="366640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buNone/>
            </a:pPr>
            <a:r>
              <a:rPr lang="de-DE" u="sng" dirty="0">
                <a:latin typeface="Roboto Medium" panose="02000000000000000000" pitchFamily="2" charset="0"/>
                <a:ea typeface="Roboto Medium" panose="02000000000000000000" pitchFamily="2" charset="0"/>
              </a:rPr>
              <a:t>Mögliche neue Rechtslage:</a:t>
            </a:r>
          </a:p>
          <a:p>
            <a:pPr marL="0" indent="0">
              <a:buNone/>
            </a:pPr>
            <a:r>
              <a:rPr lang="de-DE" dirty="0">
                <a:latin typeface="Roboto Medium" panose="02000000000000000000" pitchFamily="2" charset="0"/>
                <a:ea typeface="Roboto Medium" panose="02000000000000000000" pitchFamily="2" charset="0"/>
              </a:rPr>
              <a:t>Entwurf eines Gesetzes zur Arbeitszeiterfassung (18.4.2023)</a:t>
            </a:r>
          </a:p>
          <a:p>
            <a:pPr marL="0" indent="0">
              <a:buNone/>
            </a:pPr>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50</a:t>
            </a:fld>
            <a:endParaRPr lang="de-DE"/>
          </a:p>
        </p:txBody>
      </p:sp>
      <p:sp>
        <p:nvSpPr>
          <p:cNvPr id="5" name="Textfeld 4">
            <a:extLst>
              <a:ext uri="{FF2B5EF4-FFF2-40B4-BE49-F238E27FC236}">
                <a16:creationId xmlns:a16="http://schemas.microsoft.com/office/drawing/2014/main" id="{9D18F6EB-54E5-08B8-EAE2-E307815311BC}"/>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877518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dirty="0">
                <a:latin typeface="Roboto Medium" panose="02000000000000000000" pitchFamily="2" charset="0"/>
                <a:ea typeface="Roboto Medium" panose="02000000000000000000" pitchFamily="2" charset="0"/>
              </a:rPr>
              <a:t>§ 16 Abs. 2 ArbZG wird dahingehend geändert, dass generell Beginn, Ende und Dauer der täglichen Arbeitszeit der Arbeitnehmer am Tag der Arbeitsleistung elektronisch aufzuzeichnen sind. </a:t>
            </a:r>
          </a:p>
          <a:p>
            <a:pPr lvl="1"/>
            <a:r>
              <a:rPr lang="de-DE" u="sng" dirty="0">
                <a:latin typeface="Roboto Medium" panose="02000000000000000000" pitchFamily="2" charset="0"/>
                <a:ea typeface="Roboto Medium" panose="02000000000000000000" pitchFamily="2" charset="0"/>
              </a:rPr>
              <a:t>Aufbewahrungsfrist</a:t>
            </a:r>
            <a:r>
              <a:rPr lang="de-DE" dirty="0">
                <a:latin typeface="Roboto Medium" panose="02000000000000000000" pitchFamily="2" charset="0"/>
                <a:ea typeface="Roboto Medium" panose="02000000000000000000" pitchFamily="2" charset="0"/>
              </a:rPr>
              <a:t>: 2 Jahre</a:t>
            </a:r>
          </a:p>
          <a:p>
            <a:pPr lvl="1"/>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Es wird klargestellt, dass der Arbeitgeber die Aufzeichnung auf die Arbeitnehmer "delegieren" kann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Der Arbeitnehmer kann eine Information über die aufgezeichneten Arbeitszeiten verlangen. Der Arbeitgeber muss ggf. eine Kopie der Aufzeichnung zur Verfügung stellen.</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51</a:t>
            </a:fld>
            <a:endParaRPr lang="de-DE"/>
          </a:p>
        </p:txBody>
      </p:sp>
      <p:sp>
        <p:nvSpPr>
          <p:cNvPr id="5" name="Textfeld 4">
            <a:extLst>
              <a:ext uri="{FF2B5EF4-FFF2-40B4-BE49-F238E27FC236}">
                <a16:creationId xmlns:a16="http://schemas.microsoft.com/office/drawing/2014/main" id="{10A84F6E-CCA4-F62F-F0D5-D2581B997A61}"/>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286574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r>
              <a:rPr lang="de-DE" u="sng" dirty="0">
                <a:latin typeface="Roboto Medium" panose="02000000000000000000" pitchFamily="2" charset="0"/>
                <a:ea typeface="Roboto Medium" panose="02000000000000000000" pitchFamily="2" charset="0"/>
              </a:rPr>
              <a:t>Übergangsfrist</a:t>
            </a:r>
            <a:r>
              <a:rPr lang="de-DE" dirty="0">
                <a:latin typeface="Roboto Medium" panose="02000000000000000000" pitchFamily="2" charset="0"/>
                <a:ea typeface="Roboto Medium" panose="02000000000000000000" pitchFamily="2" charset="0"/>
              </a:rPr>
              <a:t>: 1 Jahr nach Inkrafttreten des Gesetzes</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Für Arbeitgeber mit </a:t>
            </a:r>
            <a:r>
              <a:rPr lang="de-DE" u="sng" dirty="0">
                <a:latin typeface="Roboto Medium" panose="02000000000000000000" pitchFamily="2" charset="0"/>
                <a:ea typeface="Roboto Medium" panose="02000000000000000000" pitchFamily="2" charset="0"/>
              </a:rPr>
              <a:t>weniger als 250 Arbeitnehmern </a:t>
            </a:r>
            <a:r>
              <a:rPr lang="de-DE" dirty="0">
                <a:latin typeface="Roboto Medium" panose="02000000000000000000" pitchFamily="2" charset="0"/>
                <a:ea typeface="Roboto Medium" panose="02000000000000000000" pitchFamily="2" charset="0"/>
              </a:rPr>
              <a:t>muss die elektronische Dokumentation erst </a:t>
            </a:r>
            <a:r>
              <a:rPr lang="de-DE" u="sng" dirty="0">
                <a:latin typeface="Roboto Medium" panose="02000000000000000000" pitchFamily="2" charset="0"/>
                <a:ea typeface="Roboto Medium" panose="02000000000000000000" pitchFamily="2" charset="0"/>
              </a:rPr>
              <a:t>2 Jahre nach Inkrafttreten </a:t>
            </a:r>
            <a:r>
              <a:rPr lang="de-DE" dirty="0">
                <a:latin typeface="Roboto Medium" panose="02000000000000000000" pitchFamily="2" charset="0"/>
                <a:ea typeface="Roboto Medium" panose="02000000000000000000" pitchFamily="2" charset="0"/>
              </a:rPr>
              <a:t>des Gesetzes erfolgen (bis dahin ist die schriftliche Aufzeichnung möglich)</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Arbeitgeber mit </a:t>
            </a:r>
            <a:r>
              <a:rPr lang="de-DE" u="sng" dirty="0">
                <a:latin typeface="Roboto Medium" panose="02000000000000000000" pitchFamily="2" charset="0"/>
                <a:ea typeface="Roboto Medium" panose="02000000000000000000" pitchFamily="2" charset="0"/>
              </a:rPr>
              <a:t>weniger als 50 Arbeitnehmern </a:t>
            </a:r>
            <a:r>
              <a:rPr lang="de-DE" dirty="0">
                <a:latin typeface="Roboto Medium" panose="02000000000000000000" pitchFamily="2" charset="0"/>
                <a:ea typeface="Roboto Medium" panose="02000000000000000000" pitchFamily="2" charset="0"/>
              </a:rPr>
              <a:t>: </a:t>
            </a:r>
            <a:r>
              <a:rPr lang="de-DE" u="sng" dirty="0">
                <a:latin typeface="Roboto Medium" panose="02000000000000000000" pitchFamily="2" charset="0"/>
                <a:ea typeface="Roboto Medium" panose="02000000000000000000" pitchFamily="2" charset="0"/>
              </a:rPr>
              <a:t>5 Jahre nach Inkrafttreten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Arbeitgeber </a:t>
            </a:r>
            <a:r>
              <a:rPr lang="de-DE" b="1" dirty="0">
                <a:latin typeface="Roboto Medium" panose="02000000000000000000" pitchFamily="2" charset="0"/>
                <a:ea typeface="Roboto Medium" panose="02000000000000000000" pitchFamily="2" charset="0"/>
              </a:rPr>
              <a:t>mit </a:t>
            </a:r>
            <a:r>
              <a:rPr lang="de-DE" b="1" u="sng" dirty="0">
                <a:latin typeface="Roboto Medium" panose="02000000000000000000" pitchFamily="2" charset="0"/>
                <a:ea typeface="Roboto Medium" panose="02000000000000000000" pitchFamily="2" charset="0"/>
              </a:rPr>
              <a:t>bis</a:t>
            </a:r>
            <a:r>
              <a:rPr lang="de-DE" b="1" dirty="0">
                <a:latin typeface="Roboto Medium" panose="02000000000000000000" pitchFamily="2" charset="0"/>
                <a:ea typeface="Roboto Medium" panose="02000000000000000000" pitchFamily="2" charset="0"/>
              </a:rPr>
              <a:t> zu 10 Arbeitnehmern können dauerhaft von der Vorgabe der elektronischen Arbeitszeiten abweichen</a:t>
            </a:r>
            <a:r>
              <a:rPr lang="de-DE" dirty="0">
                <a:latin typeface="Roboto Medium" panose="02000000000000000000" pitchFamily="2" charset="0"/>
                <a:ea typeface="Roboto Medium" panose="02000000000000000000" pitchFamily="2" charset="0"/>
              </a:rPr>
              <a:t>.</a:t>
            </a: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52</a:t>
            </a:fld>
            <a:endParaRPr lang="de-DE"/>
          </a:p>
        </p:txBody>
      </p:sp>
      <p:sp>
        <p:nvSpPr>
          <p:cNvPr id="5" name="Textfeld 4">
            <a:extLst>
              <a:ext uri="{FF2B5EF4-FFF2-40B4-BE49-F238E27FC236}">
                <a16:creationId xmlns:a16="http://schemas.microsoft.com/office/drawing/2014/main" id="{7A231A0B-3892-D387-F6BC-DC47A745CCF1}"/>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517806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buNone/>
            </a:pPr>
            <a:r>
              <a:rPr lang="de-DE" u="sng" dirty="0">
                <a:latin typeface="Roboto Medium" panose="02000000000000000000" pitchFamily="2" charset="0"/>
                <a:ea typeface="Roboto Medium" panose="02000000000000000000" pitchFamily="2" charset="0"/>
              </a:rPr>
              <a:t>Was ist nach Auffassung des BMAS eine elektronische Aufzeichnung?</a:t>
            </a:r>
          </a:p>
          <a:p>
            <a:pPr marL="0" indent="0">
              <a:buNone/>
            </a:pPr>
            <a:r>
              <a:rPr lang="de-DE" dirty="0">
                <a:latin typeface="Roboto Medium" panose="02000000000000000000" pitchFamily="2" charset="0"/>
                <a:ea typeface="Roboto Medium" panose="02000000000000000000" pitchFamily="2" charset="0"/>
              </a:rPr>
              <a:t>„Eine bestimmte Art der elektronischen Aufzeichnung wird nicht vorgeschrieben. Neben den bereits gebräuchlichen Zeiterfassungsgeräten kommen auch andere Formen der elektronischen Aufzeichnung mit Hilfe von elektronischen Anwendungen wie Apps auf einem Mobiltelefon oder die Nutzung herkömmlicher Tabellenkalkulationsprogramme in Betracht.“</a:t>
            </a:r>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53</a:t>
            </a:fld>
            <a:endParaRPr lang="de-DE"/>
          </a:p>
        </p:txBody>
      </p:sp>
      <p:sp>
        <p:nvSpPr>
          <p:cNvPr id="5" name="Textfeld 4">
            <a:extLst>
              <a:ext uri="{FF2B5EF4-FFF2-40B4-BE49-F238E27FC236}">
                <a16:creationId xmlns:a16="http://schemas.microsoft.com/office/drawing/2014/main" id="{5699CB30-594F-445E-252E-E31A8C54BB5F}"/>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993282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ARBEITSZEITERFASSUNG</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a:xfrm>
            <a:off x="1103312" y="2052918"/>
            <a:ext cx="9249228" cy="4195481"/>
          </a:xfrm>
        </p:spPr>
        <p:txBody>
          <a:bodyPr/>
          <a:lstStyle/>
          <a:p>
            <a:pPr marL="0" indent="0" algn="l">
              <a:buNone/>
            </a:pPr>
            <a:r>
              <a:rPr lang="de-DE" sz="2000" b="0" i="0" u="none" strike="noStrike" baseline="0" dirty="0">
                <a:latin typeface="Arial" panose="020B0604020202020204" pitchFamily="34" charset="0"/>
              </a:rPr>
              <a:t>„Möglich ist auch eine kollektive Arbeitszeiterfassung durch die Nutzung und Auswertung elektronischer Schichtpläne. Dies gilt unter der Voraussetzung, dass sich aus dem Schichtplan für die einzelne Arbeitnehmerin und den einzelnen Arbeitnehmer Beginn, Ende und Dauer der täglichen Arbeitszeit ableiten lassen und Abweichungen von den im Schichtplan festgelegten Arbeitszeiten, z. B. Urlaub, Fehlzeiten und zusätzliche Arbeitszeiten, gesondert elektronisch erfasst werden.“</a:t>
            </a:r>
            <a:endParaRPr lang="en-US" sz="2000" dirty="0"/>
          </a:p>
          <a:p>
            <a:pPr marL="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54</a:t>
            </a:fld>
            <a:endParaRPr lang="de-DE"/>
          </a:p>
        </p:txBody>
      </p:sp>
      <p:sp>
        <p:nvSpPr>
          <p:cNvPr id="5" name="Textfeld 4">
            <a:extLst>
              <a:ext uri="{FF2B5EF4-FFF2-40B4-BE49-F238E27FC236}">
                <a16:creationId xmlns:a16="http://schemas.microsoft.com/office/drawing/2014/main" id="{950A8C69-1CDC-2052-063A-F245006E39CA}"/>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446221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4BC93-2521-FD99-2740-0ACC8251B133}"/>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20ABE20D-8C54-76F8-DB0D-6D358FAA806F}"/>
              </a:ext>
            </a:extLst>
          </p:cNvPr>
          <p:cNvSpPr>
            <a:spLocks noGrp="1"/>
          </p:cNvSpPr>
          <p:nvPr>
            <p:ph type="sldNum" sz="quarter" idx="12"/>
          </p:nvPr>
        </p:nvSpPr>
        <p:spPr/>
        <p:txBody>
          <a:bodyPr/>
          <a:lstStyle/>
          <a:p>
            <a:fld id="{63B3E6B4-B188-471B-92A6-AA96B506CB01}" type="slidenum">
              <a:rPr lang="de-DE" smtClean="0"/>
              <a:t>55</a:t>
            </a:fld>
            <a:endParaRPr lang="de-DE"/>
          </a:p>
        </p:txBody>
      </p:sp>
      <p:pic>
        <p:nvPicPr>
          <p:cNvPr id="10" name="Inhaltsplatzhalter 9">
            <a:extLst>
              <a:ext uri="{FF2B5EF4-FFF2-40B4-BE49-F238E27FC236}">
                <a16:creationId xmlns:a16="http://schemas.microsoft.com/office/drawing/2014/main" id="{6184A1D6-EFA8-35F9-FCCE-688F6F391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2354384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20BEF-13B3-80A7-C236-0EF4AD95B103}"/>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F2062DC4-1191-71E9-621B-1B4A123CBC35}"/>
              </a:ext>
            </a:extLst>
          </p:cNvPr>
          <p:cNvSpPr>
            <a:spLocks noGrp="1"/>
          </p:cNvSpPr>
          <p:nvPr>
            <p:ph type="sldNum" sz="quarter" idx="12"/>
          </p:nvPr>
        </p:nvSpPr>
        <p:spPr/>
        <p:txBody>
          <a:bodyPr/>
          <a:lstStyle/>
          <a:p>
            <a:fld id="{63B3E6B4-B188-471B-92A6-AA96B506CB01}" type="slidenum">
              <a:rPr lang="de-DE" smtClean="0"/>
              <a:t>56</a:t>
            </a:fld>
            <a:endParaRPr lang="de-DE" dirty="0"/>
          </a:p>
        </p:txBody>
      </p:sp>
      <p:pic>
        <p:nvPicPr>
          <p:cNvPr id="6" name="Inhaltsplatzhalter 5">
            <a:extLst>
              <a:ext uri="{FF2B5EF4-FFF2-40B4-BE49-F238E27FC236}">
                <a16:creationId xmlns:a16="http://schemas.microsoft.com/office/drawing/2014/main" id="{BDBA0323-40B5-9C28-BD3F-1668EAAA65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
            <a:ext cx="12192001" cy="6858001"/>
          </a:xfrm>
        </p:spPr>
      </p:pic>
      <p:sp>
        <p:nvSpPr>
          <p:cNvPr id="10" name="Rechteck 9">
            <a:extLst>
              <a:ext uri="{FF2B5EF4-FFF2-40B4-BE49-F238E27FC236}">
                <a16:creationId xmlns:a16="http://schemas.microsoft.com/office/drawing/2014/main" id="{3E6FCE68-08C9-E529-74F1-9ED0AD574B1C}"/>
              </a:ext>
            </a:extLst>
          </p:cNvPr>
          <p:cNvSpPr/>
          <p:nvPr/>
        </p:nvSpPr>
        <p:spPr>
          <a:xfrm>
            <a:off x="4958316" y="4253024"/>
            <a:ext cx="2275367" cy="2152258"/>
          </a:xfrm>
          <a:prstGeom prst="rect">
            <a:avLst/>
          </a:prstGeom>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397B3977-5A92-5913-0599-BFB4137A02B1}"/>
              </a:ext>
            </a:extLst>
          </p:cNvPr>
          <p:cNvSpPr/>
          <p:nvPr/>
        </p:nvSpPr>
        <p:spPr>
          <a:xfrm>
            <a:off x="5096539" y="4401879"/>
            <a:ext cx="1956391" cy="186069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B5B75BD8-CB75-A474-7F5B-1A215AD89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102" y="4484238"/>
            <a:ext cx="1684354" cy="1684354"/>
          </a:xfrm>
          <a:prstGeom prst="rect">
            <a:avLst/>
          </a:prstGeom>
        </p:spPr>
      </p:pic>
    </p:spTree>
    <p:extLst>
      <p:ext uri="{BB962C8B-B14F-4D97-AF65-F5344CB8AC3E}">
        <p14:creationId xmlns:p14="http://schemas.microsoft.com/office/powerpoint/2010/main" val="1870334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a:xfrm>
            <a:off x="1393638" y="1686094"/>
            <a:ext cx="9404723" cy="1400530"/>
          </a:xfrm>
        </p:spPr>
        <p:txBody>
          <a:bodyPr/>
          <a:lstStyle/>
          <a:p>
            <a:pPr algn="ctr"/>
            <a:br>
              <a:rPr lang="de-DE" b="1" dirty="0">
                <a:latin typeface="Roboto Slab" pitchFamily="2" charset="0"/>
                <a:ea typeface="Roboto Slab" pitchFamily="2" charset="0"/>
              </a:rPr>
            </a:br>
            <a:r>
              <a:rPr lang="de-DE" b="1" dirty="0">
                <a:latin typeface="Roboto Slab" pitchFamily="2" charset="0"/>
                <a:ea typeface="Roboto Slab" pitchFamily="2" charset="0"/>
              </a:rPr>
              <a:t>WEITERE ANLIEGEN?</a:t>
            </a: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57</a:t>
            </a:fld>
            <a:endParaRPr lang="de-DE"/>
          </a:p>
        </p:txBody>
      </p:sp>
      <p:sp>
        <p:nvSpPr>
          <p:cNvPr id="7" name="Textfeld 6">
            <a:extLst>
              <a:ext uri="{FF2B5EF4-FFF2-40B4-BE49-F238E27FC236}">
                <a16:creationId xmlns:a16="http://schemas.microsoft.com/office/drawing/2014/main" id="{2A20CE07-BE3D-906C-6030-849335B13125}"/>
              </a:ext>
            </a:extLst>
          </p:cNvPr>
          <p:cNvSpPr txBox="1"/>
          <p:nvPr/>
        </p:nvSpPr>
        <p:spPr>
          <a:xfrm>
            <a:off x="3958853" y="4248576"/>
            <a:ext cx="4274289" cy="1015663"/>
          </a:xfrm>
          <a:prstGeom prst="rect">
            <a:avLst/>
          </a:prstGeom>
          <a:noFill/>
        </p:spPr>
        <p:txBody>
          <a:bodyPr wrap="square" rtlCol="0">
            <a:spAutoFit/>
          </a:bodyPr>
          <a:lstStyle/>
          <a:p>
            <a:pPr algn="ctr"/>
            <a:r>
              <a:rPr lang="de-DE" sz="2000" dirty="0">
                <a:latin typeface="Roboto Medium" panose="02000000000000000000" pitchFamily="2" charset="0"/>
                <a:ea typeface="Roboto Medium" panose="02000000000000000000" pitchFamily="2" charset="0"/>
              </a:rPr>
              <a:t>Tel.: 040 766 24 00</a:t>
            </a:r>
          </a:p>
          <a:p>
            <a:pPr algn="ctr"/>
            <a:endParaRPr lang="de-DE" sz="2000" dirty="0">
              <a:latin typeface="Roboto Medium" panose="02000000000000000000" pitchFamily="2" charset="0"/>
              <a:ea typeface="Roboto Medium" panose="02000000000000000000" pitchFamily="2" charset="0"/>
            </a:endParaRPr>
          </a:p>
          <a:p>
            <a:pPr algn="ctr"/>
            <a:r>
              <a:rPr lang="de-DE" sz="2000" dirty="0">
                <a:latin typeface="Roboto Medium" panose="02000000000000000000" pitchFamily="2" charset="0"/>
                <a:ea typeface="Roboto Medium" panose="02000000000000000000" pitchFamily="2" charset="0"/>
              </a:rPr>
              <a:t>Mail: </a:t>
            </a:r>
            <a:r>
              <a:rPr lang="de-DE" sz="2000" dirty="0">
                <a:latin typeface="Roboto Medium" panose="02000000000000000000" pitchFamily="2" charset="0"/>
                <a:ea typeface="Roboto Medium" panose="02000000000000000000" pitchFamily="2" charset="0"/>
                <a:hlinkClick r:id="rId3"/>
              </a:rPr>
              <a:t>jurist@dssv.de</a:t>
            </a:r>
            <a:r>
              <a:rPr lang="de-DE" sz="2000" dirty="0">
                <a:latin typeface="Roboto Medium" panose="02000000000000000000" pitchFamily="2" charset="0"/>
                <a:ea typeface="Roboto Medium" panose="02000000000000000000" pitchFamily="2" charset="0"/>
              </a:rPr>
              <a:t> </a:t>
            </a:r>
          </a:p>
        </p:txBody>
      </p:sp>
      <p:sp>
        <p:nvSpPr>
          <p:cNvPr id="8" name="Textfeld 7">
            <a:extLst>
              <a:ext uri="{FF2B5EF4-FFF2-40B4-BE49-F238E27FC236}">
                <a16:creationId xmlns:a16="http://schemas.microsoft.com/office/drawing/2014/main" id="{82E6F1BC-EC47-ECDD-E7AD-5A90FDA26D24}"/>
              </a:ext>
            </a:extLst>
          </p:cNvPr>
          <p:cNvSpPr txBox="1"/>
          <p:nvPr/>
        </p:nvSpPr>
        <p:spPr>
          <a:xfrm>
            <a:off x="3958852" y="3086624"/>
            <a:ext cx="4274289" cy="461665"/>
          </a:xfrm>
          <a:prstGeom prst="rect">
            <a:avLst/>
          </a:prstGeom>
          <a:noFill/>
        </p:spPr>
        <p:txBody>
          <a:bodyPr wrap="square" rtlCol="0">
            <a:spAutoFit/>
          </a:bodyPr>
          <a:lstStyle/>
          <a:p>
            <a:pPr algn="ctr"/>
            <a:r>
              <a:rPr lang="de-DE" sz="2400" dirty="0">
                <a:latin typeface="Roboto Medium" panose="02000000000000000000" pitchFamily="2" charset="0"/>
                <a:ea typeface="Roboto Medium" panose="02000000000000000000" pitchFamily="2" charset="0"/>
              </a:rPr>
              <a:t>Wir helfen Ihnen sehr gerne!</a:t>
            </a:r>
          </a:p>
        </p:txBody>
      </p:sp>
      <p:sp>
        <p:nvSpPr>
          <p:cNvPr id="3" name="Textfeld 2">
            <a:extLst>
              <a:ext uri="{FF2B5EF4-FFF2-40B4-BE49-F238E27FC236}">
                <a16:creationId xmlns:a16="http://schemas.microsoft.com/office/drawing/2014/main" id="{19D321A8-4D14-A713-516D-2EC0420EA0B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92136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WER KANN ABMAHNEN?</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Mitbewerber</a:t>
            </a:r>
          </a:p>
          <a:p>
            <a:r>
              <a:rPr lang="de-DE" dirty="0">
                <a:latin typeface="Roboto Medium" panose="02000000000000000000" pitchFamily="2" charset="0"/>
                <a:ea typeface="Roboto Medium" panose="02000000000000000000" pitchFamily="2" charset="0"/>
              </a:rPr>
              <a:t>Allgemeinheit und damit auch Verbraucher über:</a:t>
            </a:r>
          </a:p>
          <a:p>
            <a:pPr lvl="1"/>
            <a:r>
              <a:rPr lang="de-DE" dirty="0">
                <a:latin typeface="Roboto Medium" panose="02000000000000000000" pitchFamily="2" charset="0"/>
                <a:ea typeface="Roboto Medium" panose="02000000000000000000" pitchFamily="2" charset="0"/>
              </a:rPr>
              <a:t>Wettbewerbsverbände</a:t>
            </a:r>
          </a:p>
          <a:p>
            <a:pPr lvl="1"/>
            <a:r>
              <a:rPr lang="de-DE" dirty="0">
                <a:latin typeface="Roboto Medium" panose="02000000000000000000" pitchFamily="2" charset="0"/>
                <a:ea typeface="Roboto Medium" panose="02000000000000000000" pitchFamily="2" charset="0"/>
              </a:rPr>
              <a:t>Wirtschaftsverbände</a:t>
            </a:r>
          </a:p>
          <a:p>
            <a:pPr lvl="1"/>
            <a:r>
              <a:rPr lang="de-DE" dirty="0">
                <a:latin typeface="Roboto Medium" panose="02000000000000000000" pitchFamily="2" charset="0"/>
                <a:ea typeface="Roboto Medium" panose="02000000000000000000" pitchFamily="2" charset="0"/>
              </a:rPr>
              <a:t>Verbraucherverbände</a:t>
            </a:r>
          </a:p>
          <a:p>
            <a:pPr lvl="1"/>
            <a:r>
              <a:rPr lang="de-DE" dirty="0">
                <a:latin typeface="Roboto Medium" panose="02000000000000000000" pitchFamily="2" charset="0"/>
                <a:ea typeface="Roboto Medium" panose="02000000000000000000" pitchFamily="2" charset="0"/>
              </a:rPr>
              <a:t>IHK und Handwerksorganisationen</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Der Verbraucher selbst NICHT -&gt; Überwachung des Wettbewerbs ist nicht Aufgabe des Verbrauchers</a:t>
            </a: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6</a:t>
            </a:fld>
            <a:endParaRPr lang="de-DE"/>
          </a:p>
        </p:txBody>
      </p:sp>
      <p:sp>
        <p:nvSpPr>
          <p:cNvPr id="5" name="Textfeld 4">
            <a:extLst>
              <a:ext uri="{FF2B5EF4-FFF2-40B4-BE49-F238E27FC236}">
                <a16:creationId xmlns:a16="http://schemas.microsoft.com/office/drawing/2014/main" id="{95F7FD93-EA0D-3B66-9A05-942010BC8E30}"/>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24715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a:xfrm>
            <a:off x="646111" y="452718"/>
            <a:ext cx="10273525" cy="1400530"/>
          </a:xfrm>
        </p:spPr>
        <p:txBody>
          <a:bodyPr/>
          <a:lstStyle/>
          <a:p>
            <a:br>
              <a:rPr lang="de-DE" b="1" dirty="0">
                <a:latin typeface="Roboto Slab" pitchFamily="2" charset="0"/>
                <a:ea typeface="Roboto Slab" pitchFamily="2" charset="0"/>
              </a:rPr>
            </a:br>
            <a:r>
              <a:rPr lang="de-DE" sz="4000" b="1" dirty="0">
                <a:latin typeface="Roboto Slab" pitchFamily="2" charset="0"/>
                <a:ea typeface="Roboto Slab" pitchFamily="2" charset="0"/>
              </a:rPr>
              <a:t>ABMAHNUNG ERHALTEN – UND JETZT?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Wer ist Absender - real oder fake ?</a:t>
            </a:r>
          </a:p>
          <a:p>
            <a:r>
              <a:rPr lang="de-DE" dirty="0">
                <a:latin typeface="Roboto Medium" panose="02000000000000000000" pitchFamily="2" charset="0"/>
                <a:ea typeface="Roboto Medium" panose="02000000000000000000" pitchFamily="2" charset="0"/>
              </a:rPr>
              <a:t>Vorwurf</a:t>
            </a:r>
          </a:p>
          <a:p>
            <a:r>
              <a:rPr lang="de-DE" dirty="0">
                <a:latin typeface="Roboto Medium" panose="02000000000000000000" pitchFamily="2" charset="0"/>
                <a:ea typeface="Roboto Medium" panose="02000000000000000000" pitchFamily="2" charset="0"/>
              </a:rPr>
              <a:t>Kosten</a:t>
            </a:r>
          </a:p>
          <a:p>
            <a:r>
              <a:rPr lang="de-DE" dirty="0">
                <a:latin typeface="Roboto Medium" panose="02000000000000000000" pitchFamily="2" charset="0"/>
                <a:ea typeface="Roboto Medium" panose="02000000000000000000" pitchFamily="2" charset="0"/>
              </a:rPr>
              <a:t>Unterlassungserklärung</a:t>
            </a: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7</a:t>
            </a:fld>
            <a:endParaRPr lang="de-DE"/>
          </a:p>
        </p:txBody>
      </p:sp>
      <p:sp>
        <p:nvSpPr>
          <p:cNvPr id="5" name="Textfeld 4">
            <a:extLst>
              <a:ext uri="{FF2B5EF4-FFF2-40B4-BE49-F238E27FC236}">
                <a16:creationId xmlns:a16="http://schemas.microsoft.com/office/drawing/2014/main" id="{071BC68D-ACB7-F808-35D9-92FF792497BC}"/>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347164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WIE TEUER KANN ES WERDEN?</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Verbände ca. 400-500 Euro</a:t>
            </a:r>
          </a:p>
          <a:p>
            <a:r>
              <a:rPr lang="de-DE" dirty="0">
                <a:latin typeface="Roboto Medium" panose="02000000000000000000" pitchFamily="2" charset="0"/>
                <a:ea typeface="Roboto Medium" panose="02000000000000000000" pitchFamily="2" charset="0"/>
              </a:rPr>
              <a:t>ANDERS: Mitbewerber – RA-Kosten bei einigen tausend Euro</a:t>
            </a:r>
          </a:p>
          <a:p>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UND:</a:t>
            </a:r>
          </a:p>
          <a:p>
            <a:pPr marL="0" indent="0">
              <a:buNone/>
            </a:pPr>
            <a:endParaRPr lang="de-DE" dirty="0">
              <a:latin typeface="Roboto Medium" panose="02000000000000000000" pitchFamily="2" charset="0"/>
              <a:ea typeface="Roboto Medium" panose="02000000000000000000" pitchFamily="2" charset="0"/>
            </a:endParaRPr>
          </a:p>
          <a:p>
            <a:pPr marL="0" indent="0">
              <a:buNone/>
            </a:pPr>
            <a:r>
              <a:rPr lang="de-DE" dirty="0">
                <a:latin typeface="Roboto Medium" panose="02000000000000000000" pitchFamily="2" charset="0"/>
                <a:ea typeface="Roboto Medium" panose="02000000000000000000" pitchFamily="2" charset="0"/>
              </a:rPr>
              <a:t>Wenn Unterlassungserklärung nicht unterzeichnet wird</a:t>
            </a:r>
          </a:p>
          <a:p>
            <a:pPr marL="457200" lvl="1" indent="0">
              <a:buNone/>
            </a:pPr>
            <a:r>
              <a:rPr lang="de-DE" dirty="0">
                <a:latin typeface="Roboto Medium" panose="02000000000000000000" pitchFamily="2" charset="0"/>
                <a:ea typeface="Roboto Medium" panose="02000000000000000000" pitchFamily="2" charset="0"/>
              </a:rPr>
              <a:t>ohne weitere Ankündigung Gerichtsverfahren möglich - einige tausend Euro</a:t>
            </a:r>
          </a:p>
          <a:p>
            <a:pPr marL="0" indent="0">
              <a:buNone/>
            </a:pPr>
            <a:r>
              <a:rPr lang="de-DE" dirty="0">
                <a:latin typeface="Roboto Medium" panose="02000000000000000000" pitchFamily="2" charset="0"/>
                <a:ea typeface="Roboto Medium" panose="02000000000000000000" pitchFamily="2" charset="0"/>
              </a:rPr>
              <a:t>Verstoß nach Abgabe der Unterlassungserklärung</a:t>
            </a:r>
          </a:p>
          <a:p>
            <a:pPr marL="400050" lvl="1" indent="0">
              <a:buNone/>
            </a:pPr>
            <a:r>
              <a:rPr lang="de-DE" dirty="0">
                <a:latin typeface="Roboto Medium" panose="02000000000000000000" pitchFamily="2" charset="0"/>
                <a:ea typeface="Roboto Medium" panose="02000000000000000000" pitchFamily="2" charset="0"/>
              </a:rPr>
              <a:t>ebenfalls einige tausend Euro</a:t>
            </a: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8</a:t>
            </a:fld>
            <a:endParaRPr lang="de-DE"/>
          </a:p>
        </p:txBody>
      </p:sp>
      <p:sp>
        <p:nvSpPr>
          <p:cNvPr id="5" name="Textfeld 4">
            <a:extLst>
              <a:ext uri="{FF2B5EF4-FFF2-40B4-BE49-F238E27FC236}">
                <a16:creationId xmlns:a16="http://schemas.microsoft.com/office/drawing/2014/main" id="{B8BC9BC1-D7C8-DBB3-4658-6F985758C34D}"/>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
        <p:nvSpPr>
          <p:cNvPr id="12" name="Pfeil: nach rechts gekrümmt 11">
            <a:extLst>
              <a:ext uri="{FF2B5EF4-FFF2-40B4-BE49-F238E27FC236}">
                <a16:creationId xmlns:a16="http://schemas.microsoft.com/office/drawing/2014/main" id="{058CF6F6-3500-F84E-49EE-0E1223C4C3B8}"/>
              </a:ext>
            </a:extLst>
          </p:cNvPr>
          <p:cNvSpPr/>
          <p:nvPr/>
        </p:nvSpPr>
        <p:spPr>
          <a:xfrm>
            <a:off x="396182" y="4359351"/>
            <a:ext cx="646980" cy="6135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nach rechts gekrümmt 12">
            <a:extLst>
              <a:ext uri="{FF2B5EF4-FFF2-40B4-BE49-F238E27FC236}">
                <a16:creationId xmlns:a16="http://schemas.microsoft.com/office/drawing/2014/main" id="{ACA00143-5A14-689C-8F8C-9F3CF18AFE18}"/>
              </a:ext>
            </a:extLst>
          </p:cNvPr>
          <p:cNvSpPr/>
          <p:nvPr/>
        </p:nvSpPr>
        <p:spPr>
          <a:xfrm>
            <a:off x="396182" y="5183159"/>
            <a:ext cx="646980" cy="6135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17648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1A728-E0CD-CDEF-D55B-D019B48D4F13}"/>
              </a:ext>
            </a:extLst>
          </p:cNvPr>
          <p:cNvSpPr>
            <a:spLocks noGrp="1"/>
          </p:cNvSpPr>
          <p:nvPr>
            <p:ph type="title"/>
          </p:nvPr>
        </p:nvSpPr>
        <p:spPr/>
        <p:txBody>
          <a:bodyPr/>
          <a:lstStyle/>
          <a:p>
            <a:br>
              <a:rPr lang="de-DE" b="1" dirty="0">
                <a:latin typeface="Roboto Slab" pitchFamily="2" charset="0"/>
                <a:ea typeface="Roboto Slab" pitchFamily="2" charset="0"/>
              </a:rPr>
            </a:br>
            <a:r>
              <a:rPr lang="de-DE" b="1" dirty="0">
                <a:latin typeface="Roboto Slab" pitchFamily="2" charset="0"/>
                <a:ea typeface="Roboto Slab" pitchFamily="2" charset="0"/>
              </a:rPr>
              <a:t>STERNCHENTEXT</a:t>
            </a:r>
          </a:p>
        </p:txBody>
      </p:sp>
      <p:sp>
        <p:nvSpPr>
          <p:cNvPr id="3" name="Inhaltsplatzhalter 2">
            <a:extLst>
              <a:ext uri="{FF2B5EF4-FFF2-40B4-BE49-F238E27FC236}">
                <a16:creationId xmlns:a16="http://schemas.microsoft.com/office/drawing/2014/main" id="{E6B794E9-8C12-8674-0875-3C9843BC5394}"/>
              </a:ext>
            </a:extLst>
          </p:cNvPr>
          <p:cNvSpPr>
            <a:spLocks noGrp="1"/>
          </p:cNvSpPr>
          <p:nvPr>
            <p:ph idx="1"/>
          </p:nvPr>
        </p:nvSpPr>
        <p:spPr/>
        <p:txBody>
          <a:bodyPr/>
          <a:lstStyle/>
          <a:p>
            <a:r>
              <a:rPr lang="de-DE" dirty="0">
                <a:latin typeface="Roboto Medium" panose="02000000000000000000" pitchFamily="2" charset="0"/>
                <a:ea typeface="Roboto Medium" panose="02000000000000000000" pitchFamily="2" charset="0"/>
              </a:rPr>
              <a:t>Unzulässige Gesamtpreisangaben verstoßen gegen §3 Abs. 1 </a:t>
            </a:r>
            <a:r>
              <a:rPr lang="de-DE" dirty="0" err="1">
                <a:latin typeface="Roboto Medium" panose="02000000000000000000" pitchFamily="2" charset="0"/>
                <a:ea typeface="Roboto Medium" panose="02000000000000000000" pitchFamily="2" charset="0"/>
              </a:rPr>
              <a:t>i.V.m</a:t>
            </a:r>
            <a:r>
              <a:rPr lang="de-DE" dirty="0">
                <a:latin typeface="Roboto Medium" panose="02000000000000000000" pitchFamily="2" charset="0"/>
                <a:ea typeface="Roboto Medium" panose="02000000000000000000" pitchFamily="2" charset="0"/>
              </a:rPr>
              <a:t>. §2 Ziff. 3 Preisangabenverordnung (PAngV) und gegen §5a Abs. 1 </a:t>
            </a:r>
            <a:r>
              <a:rPr lang="de-DE" dirty="0" err="1">
                <a:latin typeface="Roboto Medium" panose="02000000000000000000" pitchFamily="2" charset="0"/>
                <a:ea typeface="Roboto Medium" panose="02000000000000000000" pitchFamily="2" charset="0"/>
              </a:rPr>
              <a:t>i.V.m</a:t>
            </a:r>
            <a:r>
              <a:rPr lang="de-DE" dirty="0">
                <a:latin typeface="Roboto Medium" panose="02000000000000000000" pitchFamily="2" charset="0"/>
                <a:ea typeface="Roboto Medium" panose="02000000000000000000" pitchFamily="2" charset="0"/>
              </a:rPr>
              <a:t>. §5b Abs. 1 Ziff. 3 UWG</a:t>
            </a:r>
          </a:p>
          <a:p>
            <a:endParaRPr lang="de-DE" dirty="0">
              <a:latin typeface="Roboto Medium" panose="02000000000000000000" pitchFamily="2" charset="0"/>
              <a:ea typeface="Roboto Medium" panose="02000000000000000000" pitchFamily="2" charset="0"/>
            </a:endParaRPr>
          </a:p>
          <a:p>
            <a:r>
              <a:rPr lang="de-DE" dirty="0">
                <a:latin typeface="Roboto Medium" panose="02000000000000000000" pitchFamily="2" charset="0"/>
                <a:ea typeface="Roboto Medium" panose="02000000000000000000" pitchFamily="2" charset="0"/>
              </a:rPr>
              <a:t>Sämtliche obligatorischen Preisbestandteile sind in den Gesamtpreis mit einzubeziehen</a:t>
            </a:r>
          </a:p>
          <a:p>
            <a:r>
              <a:rPr lang="de-DE" dirty="0">
                <a:latin typeface="Roboto Medium" panose="02000000000000000000" pitchFamily="2" charset="0"/>
                <a:ea typeface="Roboto Medium" panose="02000000000000000000" pitchFamily="2" charset="0"/>
              </a:rPr>
              <a:t>Grund: </a:t>
            </a:r>
          </a:p>
          <a:p>
            <a:pPr lvl="1"/>
            <a:r>
              <a:rPr lang="de-DE" dirty="0">
                <a:latin typeface="Roboto Medium" panose="02000000000000000000" pitchFamily="2" charset="0"/>
                <a:ea typeface="Roboto Medium" panose="02000000000000000000" pitchFamily="2" charset="0"/>
              </a:rPr>
              <a:t>Vergleichbarkeit</a:t>
            </a:r>
          </a:p>
          <a:p>
            <a:pPr lvl="1"/>
            <a:r>
              <a:rPr lang="de-DE" dirty="0">
                <a:latin typeface="Roboto Medium" panose="02000000000000000000" pitchFamily="2" charset="0"/>
                <a:ea typeface="Roboto Medium" panose="02000000000000000000" pitchFamily="2" charset="0"/>
              </a:rPr>
              <a:t>Vermeidung Wettbewerbsverzerrung</a:t>
            </a:r>
          </a:p>
          <a:p>
            <a:pPr lvl="1"/>
            <a:r>
              <a:rPr lang="de-DE" dirty="0">
                <a:latin typeface="Roboto Medium" panose="02000000000000000000" pitchFamily="2" charset="0"/>
                <a:ea typeface="Roboto Medium" panose="02000000000000000000" pitchFamily="2" charset="0"/>
              </a:rPr>
              <a:t>Vermeidung Täuschung</a:t>
            </a:r>
          </a:p>
          <a:p>
            <a:endParaRPr lang="de-DE" dirty="0">
              <a:latin typeface="Roboto Medium" panose="02000000000000000000" pitchFamily="2" charset="0"/>
              <a:ea typeface="Roboto Medium" panose="02000000000000000000" pitchFamily="2" charset="0"/>
            </a:endParaRPr>
          </a:p>
          <a:p>
            <a:pPr marL="57150" indent="0">
              <a:buNone/>
            </a:pPr>
            <a:endParaRPr lang="de-DE" dirty="0">
              <a:latin typeface="Roboto Medium" panose="02000000000000000000" pitchFamily="2" charset="0"/>
              <a:ea typeface="Roboto Medium" panose="02000000000000000000" pitchFamily="2" charset="0"/>
            </a:endParaRPr>
          </a:p>
          <a:p>
            <a:endParaRPr lang="de-DE" dirty="0">
              <a:latin typeface="Roboto Medium" panose="02000000000000000000" pitchFamily="2" charset="0"/>
              <a:ea typeface="Roboto Medium" panose="02000000000000000000" pitchFamily="2" charset="0"/>
            </a:endParaRPr>
          </a:p>
          <a:p>
            <a:pPr marL="457200" indent="-457200">
              <a:buFont typeface="+mj-lt"/>
              <a:buAutoNum type="arabicPeriod"/>
            </a:pPr>
            <a:endParaRPr lang="de-DE" dirty="0">
              <a:latin typeface="Roboto Medium" panose="02000000000000000000" pitchFamily="2" charset="0"/>
              <a:ea typeface="Roboto Medium" panose="02000000000000000000" pitchFamily="2" charset="0"/>
            </a:endParaRPr>
          </a:p>
          <a:p>
            <a:pPr lvl="1"/>
            <a:endParaRPr lang="de-DE" dirty="0">
              <a:latin typeface="Roboto Medium" panose="02000000000000000000" pitchFamily="2" charset="0"/>
              <a:ea typeface="Roboto Medium" panose="02000000000000000000" pitchFamily="2" charset="0"/>
            </a:endParaRPr>
          </a:p>
        </p:txBody>
      </p:sp>
      <p:sp>
        <p:nvSpPr>
          <p:cNvPr id="4" name="Foliennummernplatzhalter 3">
            <a:extLst>
              <a:ext uri="{FF2B5EF4-FFF2-40B4-BE49-F238E27FC236}">
                <a16:creationId xmlns:a16="http://schemas.microsoft.com/office/drawing/2014/main" id="{A2EBDD9A-00EA-A0B5-3D78-73642D0549F4}"/>
              </a:ext>
            </a:extLst>
          </p:cNvPr>
          <p:cNvSpPr>
            <a:spLocks noGrp="1"/>
          </p:cNvSpPr>
          <p:nvPr>
            <p:ph type="sldNum" sz="quarter" idx="12"/>
          </p:nvPr>
        </p:nvSpPr>
        <p:spPr/>
        <p:txBody>
          <a:bodyPr/>
          <a:lstStyle/>
          <a:p>
            <a:fld id="{63B3E6B4-B188-471B-92A6-AA96B506CB01}" type="slidenum">
              <a:rPr lang="de-DE" smtClean="0"/>
              <a:t>9</a:t>
            </a:fld>
            <a:endParaRPr lang="de-DE"/>
          </a:p>
        </p:txBody>
      </p:sp>
      <p:sp>
        <p:nvSpPr>
          <p:cNvPr id="5" name="Textfeld 4">
            <a:extLst>
              <a:ext uri="{FF2B5EF4-FFF2-40B4-BE49-F238E27FC236}">
                <a16:creationId xmlns:a16="http://schemas.microsoft.com/office/drawing/2014/main" id="{6D70304B-A7DF-4BCE-7FB0-5061D1435F54}"/>
              </a:ext>
            </a:extLst>
          </p:cNvPr>
          <p:cNvSpPr txBox="1"/>
          <p:nvPr/>
        </p:nvSpPr>
        <p:spPr>
          <a:xfrm>
            <a:off x="11343861" y="6506818"/>
            <a:ext cx="848139" cy="276999"/>
          </a:xfrm>
          <a:prstGeom prst="rect">
            <a:avLst/>
          </a:prstGeom>
          <a:noFill/>
        </p:spPr>
        <p:txBody>
          <a:bodyPr wrap="square" rtlCol="0">
            <a:spAutoFit/>
          </a:bodyPr>
          <a:lstStyle/>
          <a:p>
            <a:pPr algn="ctr"/>
            <a:r>
              <a:rPr lang="de-DE" sz="1200" b="0" i="0" dirty="0">
                <a:solidFill>
                  <a:schemeClr val="tx1">
                    <a:lumMod val="85000"/>
                  </a:schemeClr>
                </a:solidFill>
                <a:effectLst/>
                <a:latin typeface="Source Sans Pro Light" panose="020B0403030403020204" pitchFamily="34" charset="0"/>
              </a:rPr>
              <a:t>© DSSV</a:t>
            </a:r>
            <a:endParaRPr lang="de-DE" sz="1200" dirty="0">
              <a:solidFill>
                <a:schemeClr val="tx1">
                  <a:lumMod val="85000"/>
                </a:schemeClr>
              </a:solidFill>
              <a:latin typeface="Source Sans Pro Light" panose="020B0403030403020204" pitchFamily="34" charset="0"/>
            </a:endParaRPr>
          </a:p>
        </p:txBody>
      </p:sp>
    </p:spTree>
    <p:extLst>
      <p:ext uri="{BB962C8B-B14F-4D97-AF65-F5344CB8AC3E}">
        <p14:creationId xmlns:p14="http://schemas.microsoft.com/office/powerpoint/2010/main" val="1140406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ÜH III Online-Seminar" id="{D818E500-9EBA-48A0-8AFE-8EF66A86B155}" vid="{0617BD28-F3B0-4906-904B-79FC315CFD6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2600</Words>
  <Application>Microsoft Office PowerPoint</Application>
  <PresentationFormat>Breitbild</PresentationFormat>
  <Paragraphs>546</Paragraphs>
  <Slides>57</Slides>
  <Notes>49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57</vt:i4>
      </vt:variant>
    </vt:vector>
  </HeadingPairs>
  <TitlesOfParts>
    <vt:vector size="66" baseType="lpstr">
      <vt:lpstr>Arial</vt:lpstr>
      <vt:lpstr>Calibri</vt:lpstr>
      <vt:lpstr>Century Gothic</vt:lpstr>
      <vt:lpstr>Roboto Medium</vt:lpstr>
      <vt:lpstr>Roboto Mono</vt:lpstr>
      <vt:lpstr>Roboto Slab</vt:lpstr>
      <vt:lpstr>Source Sans Pro Light</vt:lpstr>
      <vt:lpstr>Wingdings 3</vt:lpstr>
      <vt:lpstr>Ion</vt:lpstr>
      <vt:lpstr>PowerPoint-Präsentation</vt:lpstr>
      <vt:lpstr>PowerPoint-Präsentation</vt:lpstr>
      <vt:lpstr> WERBUNG</vt:lpstr>
      <vt:lpstr> WAS IST DAS PROBLEM?</vt:lpstr>
      <vt:lpstr> UWG SCHÜTZT</vt:lpstr>
      <vt:lpstr> WER KANN ABMAHNEN?</vt:lpstr>
      <vt:lpstr> ABMAHNUNG ERHALTEN – UND JETZT?</vt:lpstr>
      <vt:lpstr> WIE TEUER KANN ES WERDEN?</vt:lpstr>
      <vt:lpstr> STERNCHENTEXT</vt:lpstr>
      <vt:lpstr>PowerPoint-Präsentation</vt:lpstr>
      <vt:lpstr> STREICHPREISE</vt:lpstr>
      <vt:lpstr>PowerPoint-Präsentation</vt:lpstr>
      <vt:lpstr>PowerPoint-Präsentation</vt:lpstr>
      <vt:lpstr> DAS WIDERRUFSRECHT</vt:lpstr>
      <vt:lpstr> WIDERRUFSFRIST</vt:lpstr>
      <vt:lpstr>PowerPoint-Präsentation</vt:lpstr>
      <vt:lpstr> TRAININGSBEGINN VOR ENDE DER WIDERRUFSFRIST</vt:lpstr>
      <vt:lpstr> § 357a Abs. 2 BGB</vt:lpstr>
      <vt:lpstr> ERKLÄRUNG DES VERBRAUCHERS</vt:lpstr>
      <vt:lpstr> BEITRAGSANPASSUNG</vt:lpstr>
      <vt:lpstr> Was kann ich machen, wenn das Mitglied schweigt bzw. der Erhöhung nicht zustimmt?</vt:lpstr>
      <vt:lpstr> GESETZ FÜR FAIRE VERBRAUCHERVERTRÄGE</vt:lpstr>
      <vt:lpstr> GESETZ FÜR FAIRE VERBRAUCHERVERTRÄGE</vt:lpstr>
      <vt:lpstr>Was heißt genau  „Stillschweigende Verlängerung  auf unbestimmte Zeit“?</vt:lpstr>
      <vt:lpstr> GESETZ FÜR FAIRE VERBRAUCHERVERTRÄGE</vt:lpstr>
      <vt:lpstr> EXKURS: FRISTEN</vt:lpstr>
      <vt:lpstr> EXKURS: FRISTEN</vt:lpstr>
      <vt:lpstr> PRAKTISCHE FRAGEN: RUHEZEITEN</vt:lpstr>
      <vt:lpstr>PowerPoint-Präsentation</vt:lpstr>
      <vt:lpstr>PowerPoint-Präsentation</vt:lpstr>
      <vt:lpstr> URLAUB</vt:lpstr>
      <vt:lpstr> URLAUB</vt:lpstr>
      <vt:lpstr> URLAUB</vt:lpstr>
      <vt:lpstr> URLAUB</vt:lpstr>
      <vt:lpstr> URLAUB</vt:lpstr>
      <vt:lpstr> URLAUB</vt:lpstr>
      <vt:lpstr> URLAUB</vt:lpstr>
      <vt:lpstr> URLAUB</vt:lpstr>
      <vt:lpstr> URLAUB</vt:lpstr>
      <vt:lpstr> URLAUB</vt:lpstr>
      <vt:lpstr> URLAUB</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 ARBEITSZEITERFASSUNG</vt:lpstr>
      <vt:lpstr>PowerPoint-Präsentation</vt:lpstr>
      <vt:lpstr>PowerPoint-Präsentation</vt:lpstr>
      <vt:lpstr> WEITERE ANLIEGEN?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Alexander Wulf</dc:creator>
  <cp:lastModifiedBy>Niklas Kornemann</cp:lastModifiedBy>
  <cp:revision>81</cp:revision>
  <cp:lastPrinted>2023-04-26T07:18:28Z</cp:lastPrinted>
  <dcterms:created xsi:type="dcterms:W3CDTF">2021-02-19T08:03:27Z</dcterms:created>
  <dcterms:modified xsi:type="dcterms:W3CDTF">2023-04-26T10:09:23Z</dcterms:modified>
</cp:coreProperties>
</file>